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1"/>
  </p:notesMasterIdLst>
  <p:sldIdLst>
    <p:sldId id="256" r:id="rId2"/>
    <p:sldId id="257" r:id="rId3"/>
    <p:sldId id="258" r:id="rId4"/>
    <p:sldId id="262" r:id="rId5"/>
    <p:sldId id="263" r:id="rId6"/>
    <p:sldId id="264" r:id="rId7"/>
    <p:sldId id="265" r:id="rId8"/>
    <p:sldId id="267" r:id="rId9"/>
    <p:sldId id="270" r:id="rId10"/>
    <p:sldId id="271" r:id="rId11"/>
    <p:sldId id="272" r:id="rId12"/>
    <p:sldId id="273" r:id="rId13"/>
    <p:sldId id="283" r:id="rId14"/>
    <p:sldId id="284" r:id="rId15"/>
    <p:sldId id="285" r:id="rId16"/>
    <p:sldId id="286" r:id="rId17"/>
    <p:sldId id="287" r:id="rId18"/>
    <p:sldId id="268" r:id="rId19"/>
    <p:sldId id="274" r:id="rId20"/>
    <p:sldId id="275" r:id="rId21"/>
    <p:sldId id="276" r:id="rId22"/>
    <p:sldId id="277" r:id="rId23"/>
    <p:sldId id="269" r:id="rId24"/>
    <p:sldId id="282" r:id="rId25"/>
    <p:sldId id="278" r:id="rId26"/>
    <p:sldId id="280" r:id="rId27"/>
    <p:sldId id="281" r:id="rId28"/>
    <p:sldId id="279" r:id="rId29"/>
    <p:sldId id="266"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8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30" autoAdjust="0"/>
    <p:restoredTop sz="94660"/>
  </p:normalViewPr>
  <p:slideViewPr>
    <p:cSldViewPr snapToGrid="0">
      <p:cViewPr varScale="1">
        <p:scale>
          <a:sx n="130" d="100"/>
          <a:sy n="130" d="100"/>
        </p:scale>
        <p:origin x="192"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AC57A-10E5-4550-9F7F-8A7667C09AE7}" type="datetimeFigureOut">
              <a:rPr lang="de-DE" smtClean="0"/>
              <a:pPr/>
              <a:t>21.03.19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43D90-3925-4F07-933D-A9346534DB5D}"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04000" y="1439999"/>
            <a:ext cx="8208000" cy="1512000"/>
          </a:xfrm>
          <a:prstGeom prst="rect">
            <a:avLst/>
          </a:prstGeom>
        </p:spPr>
        <p:txBody>
          <a:bodyPr/>
          <a:lstStyle>
            <a:lvl1pPr>
              <a:defRPr>
                <a:latin typeface="Arial" pitchFamily="34" charset="0"/>
                <a:cs typeface="Arial" pitchFamily="34" charset="0"/>
              </a:defRPr>
            </a:lvl1pPr>
          </a:lstStyle>
          <a:p>
            <a:r>
              <a:rPr lang="de-DE" noProof="0"/>
              <a:t>Titelmasterformat durch Klicken bearbeiten</a:t>
            </a:r>
            <a:endParaRPr lang="de-DE" dirty="0"/>
          </a:p>
        </p:txBody>
      </p:sp>
      <p:sp>
        <p:nvSpPr>
          <p:cNvPr id="3" name="Untertitel 2"/>
          <p:cNvSpPr>
            <a:spLocks noGrp="1"/>
          </p:cNvSpPr>
          <p:nvPr>
            <p:ph type="subTitle" idx="1"/>
          </p:nvPr>
        </p:nvSpPr>
        <p:spPr>
          <a:xfrm>
            <a:off x="504000" y="3240000"/>
            <a:ext cx="8208000" cy="19800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4" name="Datumsplatzhalter 3"/>
          <p:cNvSpPr>
            <a:spLocks noGrp="1"/>
          </p:cNvSpPr>
          <p:nvPr>
            <p:ph type="dt" sz="half" idx="10"/>
          </p:nvPr>
        </p:nvSpPr>
        <p:spPr/>
        <p:txBody>
          <a:bodyPr/>
          <a:lstStyle/>
          <a:p>
            <a:r>
              <a:rPr lang="de-DE"/>
              <a:t>TT.MM.JJJJ</a:t>
            </a:r>
          </a:p>
        </p:txBody>
      </p:sp>
      <p:sp>
        <p:nvSpPr>
          <p:cNvPr id="5" name="Fußzeilenplatzhalter 4"/>
          <p:cNvSpPr>
            <a:spLocks noGrp="1"/>
          </p:cNvSpPr>
          <p:nvPr>
            <p:ph type="ftr" sz="quarter" idx="11"/>
          </p:nvPr>
        </p:nvSpPr>
        <p:spPr/>
        <p:txBody>
          <a:bodyPr/>
          <a:lstStyle/>
          <a:p>
            <a:r>
              <a:rPr lang="de-DE"/>
              <a:t>Landeshauptstadt Stuttgart – Org.-Einheit</a:t>
            </a:r>
          </a:p>
        </p:txBody>
      </p:sp>
      <p:sp>
        <p:nvSpPr>
          <p:cNvPr id="6" name="Foliennummernplatzhalter 5"/>
          <p:cNvSpPr>
            <a:spLocks noGrp="1"/>
          </p:cNvSpPr>
          <p:nvPr>
            <p:ph type="sldNum" sz="quarter" idx="12"/>
          </p:nvPr>
        </p:nvSpPr>
        <p:spPr/>
        <p:txBody>
          <a:bodyPr/>
          <a:lstStyle/>
          <a:p>
            <a:fld id="{6F3E961D-EF74-436B-90B9-F1DB5E2C9C95}"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57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de-DE"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de-DE" sz="3200" b="0" strike="noStrike" spc="-1">
              <a:latin typeface="Arial"/>
            </a:endParaRPr>
          </a:p>
        </p:txBody>
      </p:sp>
      <p:sp>
        <p:nvSpPr>
          <p:cNvPr id="9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de-DE" sz="3200" b="0" strike="noStrike" spc="-1">
              <a:latin typeface="Arial"/>
            </a:endParaRPr>
          </a:p>
        </p:txBody>
      </p:sp>
    </p:spTree>
    <p:extLst>
      <p:ext uri="{BB962C8B-B14F-4D97-AF65-F5344CB8AC3E}">
        <p14:creationId xmlns:p14="http://schemas.microsoft.com/office/powerpoint/2010/main" val="367663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Diagramm">
    <p:spTree>
      <p:nvGrpSpPr>
        <p:cNvPr id="1" name=""/>
        <p:cNvGrpSpPr/>
        <p:nvPr/>
      </p:nvGrpSpPr>
      <p:grpSpPr>
        <a:xfrm>
          <a:off x="0" y="0"/>
          <a:ext cx="0" cy="0"/>
          <a:chOff x="0" y="0"/>
          <a:chExt cx="0" cy="0"/>
        </a:xfrm>
      </p:grpSpPr>
      <p:sp>
        <p:nvSpPr>
          <p:cNvPr id="7" name="Datumsplatzhalter 6"/>
          <p:cNvSpPr>
            <a:spLocks noGrp="1"/>
          </p:cNvSpPr>
          <p:nvPr>
            <p:ph type="dt" sz="half" idx="10"/>
          </p:nvPr>
        </p:nvSpPr>
        <p:spPr/>
        <p:txBody>
          <a:bodyPr/>
          <a:lstStyle/>
          <a:p>
            <a:r>
              <a:rPr lang="de-DE"/>
              <a:t>TT.MM.JJJJ</a:t>
            </a:r>
            <a:endParaRPr lang="de-DE" dirty="0"/>
          </a:p>
        </p:txBody>
      </p:sp>
      <p:sp>
        <p:nvSpPr>
          <p:cNvPr id="8" name="Foliennummernplatzhalter 7"/>
          <p:cNvSpPr>
            <a:spLocks noGrp="1"/>
          </p:cNvSpPr>
          <p:nvPr>
            <p:ph type="sldNum" sz="quarter" idx="11"/>
          </p:nvPr>
        </p:nvSpPr>
        <p:spPr/>
        <p:txBody>
          <a:bodyPr/>
          <a:lstStyle/>
          <a:p>
            <a:fld id="{6F3E961D-EF74-436B-90B9-F1DB5E2C9C95}" type="slidenum">
              <a:rPr lang="de-DE" smtClean="0"/>
              <a:pPr/>
              <a:t>‹Nr.›</a:t>
            </a:fld>
            <a:endParaRPr lang="de-DE" dirty="0"/>
          </a:p>
        </p:txBody>
      </p:sp>
      <p:sp>
        <p:nvSpPr>
          <p:cNvPr id="9" name="Fußzeilenplatzhalter 8"/>
          <p:cNvSpPr>
            <a:spLocks noGrp="1"/>
          </p:cNvSpPr>
          <p:nvPr>
            <p:ph type="ftr" sz="quarter" idx="12"/>
          </p:nvPr>
        </p:nvSpPr>
        <p:spPr/>
        <p:txBody>
          <a:bodyPr/>
          <a:lstStyle/>
          <a:p>
            <a:pPr>
              <a:defRPr/>
            </a:pPr>
            <a:r>
              <a:rPr lang="de-DE" dirty="0"/>
              <a:t>Landeshauptstadt Stuttgart – Org.-Einheit</a:t>
            </a:r>
          </a:p>
        </p:txBody>
      </p:sp>
      <p:sp>
        <p:nvSpPr>
          <p:cNvPr id="10" name="Diagrammplatzhalter 9"/>
          <p:cNvSpPr>
            <a:spLocks noGrp="1"/>
          </p:cNvSpPr>
          <p:nvPr>
            <p:ph type="chart" sz="quarter" idx="13"/>
          </p:nvPr>
        </p:nvSpPr>
        <p:spPr>
          <a:xfrm>
            <a:off x="1440000" y="3420000"/>
            <a:ext cx="3240000" cy="2160000"/>
          </a:xfrm>
        </p:spPr>
        <p:txBody>
          <a:bodyPr/>
          <a:lstStyle/>
          <a:p>
            <a:r>
              <a:rPr lang="de-DE"/>
              <a:t>Diagramm durch Klicken auf Symbol hinzufügen</a:t>
            </a:r>
            <a:endParaRPr lang="de-DE" dirty="0"/>
          </a:p>
        </p:txBody>
      </p:sp>
      <p:sp>
        <p:nvSpPr>
          <p:cNvPr id="11" name="Titel 10"/>
          <p:cNvSpPr>
            <a:spLocks noGrp="1"/>
          </p:cNvSpPr>
          <p:nvPr>
            <p:ph type="title"/>
          </p:nvPr>
        </p:nvSpPr>
        <p:spPr/>
        <p:txBody>
          <a:bodyPr/>
          <a:lstStyle/>
          <a:p>
            <a:r>
              <a:rPr lang="de-DE"/>
              <a:t>Titelmasterformat durch Klicken bearbeiten</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 mit Überschrif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TT.MM.JJJJ</a:t>
            </a:r>
            <a:endParaRPr lang="de-DE" dirty="0"/>
          </a:p>
        </p:txBody>
      </p:sp>
      <p:sp>
        <p:nvSpPr>
          <p:cNvPr id="4" name="Fußzeilenplatzhalter 3"/>
          <p:cNvSpPr>
            <a:spLocks noGrp="1"/>
          </p:cNvSpPr>
          <p:nvPr>
            <p:ph type="ftr" sz="quarter" idx="11"/>
          </p:nvPr>
        </p:nvSpPr>
        <p:spPr/>
        <p:txBody>
          <a:bodyPr/>
          <a:lstStyle/>
          <a:p>
            <a:pPr>
              <a:defRPr/>
            </a:pPr>
            <a:r>
              <a:rPr lang="de-DE"/>
              <a:t>Landeshauptstadt Stuttgart – Org.-Einheit</a:t>
            </a:r>
            <a:endParaRPr lang="de-DE" dirty="0"/>
          </a:p>
        </p:txBody>
      </p:sp>
      <p:sp>
        <p:nvSpPr>
          <p:cNvPr id="5" name="Foliennummernplatzhalter 4"/>
          <p:cNvSpPr>
            <a:spLocks noGrp="1"/>
          </p:cNvSpPr>
          <p:nvPr>
            <p:ph type="sldNum" sz="quarter" idx="12"/>
          </p:nvPr>
        </p:nvSpPr>
        <p:spPr/>
        <p:txBody>
          <a:bodyPr/>
          <a:lstStyle/>
          <a:p>
            <a:fld id="{6F3E961D-EF74-436B-90B9-F1DB5E2C9C95}" type="slidenum">
              <a:rPr lang="de-DE" smtClean="0"/>
              <a:pPr/>
              <a:t>‹Nr.›</a:t>
            </a:fld>
            <a:endParaRPr lang="de-DE" dirty="0"/>
          </a:p>
        </p:txBody>
      </p:sp>
      <p:sp>
        <p:nvSpPr>
          <p:cNvPr id="9" name="Textplatzhalter 8"/>
          <p:cNvSpPr>
            <a:spLocks noGrp="1"/>
          </p:cNvSpPr>
          <p:nvPr>
            <p:ph type="body" sz="quarter" idx="13"/>
          </p:nvPr>
        </p:nvSpPr>
        <p:spPr>
          <a:xfrm>
            <a:off x="504000" y="2448000"/>
            <a:ext cx="8208000" cy="3600000"/>
          </a:xfrm>
        </p:spPr>
        <p:txBody>
          <a:bodyPr/>
          <a:lstStyle>
            <a:lvl1pPr>
              <a:defRPr lang="de-DE" sz="3200" kern="1200" dirty="0" smtClean="0">
                <a:solidFill>
                  <a:schemeClr val="tx1"/>
                </a:solidFill>
                <a:latin typeface="Arial" pitchFamily="34" charset="0"/>
                <a:ea typeface="+mn-ea"/>
                <a:cs typeface="Arial" pitchFamily="34" charset="0"/>
              </a:defRPr>
            </a:lvl1pPr>
            <a:lvl2pPr>
              <a:defRPr lang="de-DE" sz="2800" kern="1200" dirty="0" smtClean="0">
                <a:solidFill>
                  <a:schemeClr val="tx1"/>
                </a:solidFill>
                <a:latin typeface="Arial" pitchFamily="34" charset="0"/>
                <a:ea typeface="+mn-ea"/>
                <a:cs typeface="Arial" pitchFamily="34" charset="0"/>
              </a:defRPr>
            </a:lvl2pPr>
            <a:lvl3pPr marL="2155825" indent="-228600">
              <a:defRPr lang="de-DE" sz="2400" kern="1200" dirty="0" smtClean="0">
                <a:solidFill>
                  <a:schemeClr val="tx1"/>
                </a:solidFill>
                <a:latin typeface="Arial" pitchFamily="34" charset="0"/>
                <a:ea typeface="+mn-ea"/>
                <a:cs typeface="Arial" pitchFamily="34" charset="0"/>
              </a:defRPr>
            </a:lvl3pPr>
            <a:lvl4pPr>
              <a:defRPr lang="de-DE" sz="2000" kern="1200" dirty="0" smtClean="0">
                <a:solidFill>
                  <a:schemeClr val="tx1"/>
                </a:solidFill>
                <a:latin typeface="Arial" pitchFamily="34" charset="0"/>
                <a:ea typeface="+mn-ea"/>
                <a:cs typeface="Arial" pitchFamily="34" charset="0"/>
              </a:defRPr>
            </a:lvl4pPr>
            <a:lvl5pPr>
              <a:defRPr lang="de-DE" sz="2000" kern="1200" dirty="0">
                <a:solidFill>
                  <a:schemeClr val="tx1"/>
                </a:solidFill>
                <a:latin typeface="Arial" pitchFamily="34" charset="0"/>
                <a:ea typeface="+mn-ea"/>
                <a:cs typeface="Arial" pitchFamily="34" charset="0"/>
              </a:defRPr>
            </a:lvl5pPr>
          </a:lstStyle>
          <a:p>
            <a:pPr marL="342900" lvl="0" indent="-342900" algn="l" defTabSz="914400" rtl="0" eaLnBrk="1" latinLnBrk="0" hangingPunct="1">
              <a:spcBef>
                <a:spcPct val="20000"/>
              </a:spcBef>
              <a:buFont typeface="Arial" pitchFamily="34" charset="0"/>
              <a:buChar char="•"/>
            </a:pPr>
            <a:r>
              <a:rPr lang="de-DE"/>
              <a:t>Formatvorlagen des Textmasters bearbeiten</a:t>
            </a:r>
          </a:p>
          <a:p>
            <a:pPr marL="342900" lvl="1" indent="-342900" algn="l" defTabSz="914400" rtl="0" eaLnBrk="1" latinLnBrk="0" hangingPunct="1">
              <a:spcBef>
                <a:spcPct val="20000"/>
              </a:spcBef>
              <a:buFont typeface="Arial" pitchFamily="34" charset="0"/>
              <a:buChar char="•"/>
            </a:pPr>
            <a:r>
              <a:rPr lang="de-DE"/>
              <a:t>Zweite Ebene</a:t>
            </a:r>
          </a:p>
          <a:p>
            <a:pPr marL="342900" lvl="2" indent="-342900" algn="l" defTabSz="914400" rtl="0" eaLnBrk="1" latinLnBrk="0" hangingPunct="1">
              <a:spcBef>
                <a:spcPct val="20000"/>
              </a:spcBef>
              <a:buFont typeface="Arial" pitchFamily="34" charset="0"/>
              <a:buChar char="•"/>
            </a:pPr>
            <a:r>
              <a:rPr lang="de-DE"/>
              <a:t>Dritte Ebene</a:t>
            </a:r>
          </a:p>
          <a:p>
            <a:pPr marL="342900" lvl="3" indent="-342900" algn="l" defTabSz="914400" rtl="0" eaLnBrk="1" latinLnBrk="0" hangingPunct="1">
              <a:spcBef>
                <a:spcPct val="20000"/>
              </a:spcBef>
              <a:buFont typeface="Arial" pitchFamily="34" charset="0"/>
              <a:buChar char="•"/>
            </a:pPr>
            <a:r>
              <a:rPr lang="de-DE"/>
              <a:t>Vierte Ebene</a:t>
            </a:r>
          </a:p>
          <a:p>
            <a:pPr marL="342900" lvl="4" indent="-342900" algn="l" defTabSz="914400" rtl="0" eaLnBrk="1" latinLnBrk="0" hangingPunct="1">
              <a:spcBef>
                <a:spcPct val="20000"/>
              </a:spcBef>
              <a:buFont typeface="Arial" pitchFamily="34" charset="0"/>
              <a:buChar char="•"/>
            </a:pPr>
            <a:r>
              <a:rPr lang="de-DE"/>
              <a:t>Fünfte Ebene</a:t>
            </a:r>
            <a:endParaRPr lang="de-DE" dirty="0"/>
          </a:p>
        </p:txBody>
      </p:sp>
      <p:sp>
        <p:nvSpPr>
          <p:cNvPr id="8" name="Titel 7"/>
          <p:cNvSpPr>
            <a:spLocks noGrp="1"/>
          </p:cNvSpPr>
          <p:nvPr>
            <p:ph type="title"/>
          </p:nvPr>
        </p:nvSpPr>
        <p:spPr>
          <a:xfrm>
            <a:off x="504000" y="1219560"/>
            <a:ext cx="8208000" cy="1152000"/>
          </a:xfrm>
        </p:spPr>
        <p:txBody>
          <a:bodyPr/>
          <a:lstStyle/>
          <a:p>
            <a:r>
              <a:rPr lang="de-DE"/>
              <a:t>Titelmasterformat durch Klicken bearbeiten</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04000" y="1260000"/>
            <a:ext cx="8208000" cy="1224000"/>
          </a:xfrm>
          <a:prstGeom prst="rect">
            <a:avLst/>
          </a:prstGeom>
        </p:spPr>
        <p:txBody>
          <a:bodyPr/>
          <a:lstStyle/>
          <a:p>
            <a:r>
              <a:rPr lang="de-DE"/>
              <a:t>Titelmasterformat durch Klicken bearbeiten</a:t>
            </a:r>
            <a:endParaRPr lang="de-DE" dirty="0"/>
          </a:p>
        </p:txBody>
      </p:sp>
      <p:sp>
        <p:nvSpPr>
          <p:cNvPr id="3" name="Inhaltsplatzhalter 2"/>
          <p:cNvSpPr>
            <a:spLocks noGrp="1"/>
          </p:cNvSpPr>
          <p:nvPr>
            <p:ph idx="1"/>
          </p:nvPr>
        </p:nvSpPr>
        <p:spPr>
          <a:xfrm>
            <a:off x="504000" y="2616180"/>
            <a:ext cx="8208000" cy="3240000"/>
          </a:xfrm>
          <a:prstGeom prst="rect">
            <a:avLst/>
          </a:prstGeo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p>
            <a:r>
              <a:rPr lang="de-DE"/>
              <a:t>TT.MM.JJJJ</a:t>
            </a:r>
          </a:p>
        </p:txBody>
      </p:sp>
      <p:sp>
        <p:nvSpPr>
          <p:cNvPr id="5" name="Fußzeilenplatzhalter 4"/>
          <p:cNvSpPr>
            <a:spLocks noGrp="1"/>
          </p:cNvSpPr>
          <p:nvPr>
            <p:ph type="ftr" sz="quarter" idx="11"/>
          </p:nvPr>
        </p:nvSpPr>
        <p:spPr/>
        <p:txBody>
          <a:bodyPr/>
          <a:lstStyle/>
          <a:p>
            <a:r>
              <a:rPr lang="de-DE"/>
              <a:t>Landeshauptstadt Stuttgart – Org.-Einheit</a:t>
            </a:r>
          </a:p>
        </p:txBody>
      </p:sp>
      <p:sp>
        <p:nvSpPr>
          <p:cNvPr id="6" name="Foliennummernplatzhalter 5"/>
          <p:cNvSpPr>
            <a:spLocks noGrp="1"/>
          </p:cNvSpPr>
          <p:nvPr>
            <p:ph type="sldNum" sz="quarter" idx="12"/>
          </p:nvPr>
        </p:nvSpPr>
        <p:spPr/>
        <p:txBody>
          <a:bodyPr/>
          <a:lstStyle/>
          <a:p>
            <a:fld id="{6F3E961D-EF74-436B-90B9-F1DB5E2C9C95}"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TT.MM.JJJJ</a:t>
            </a:r>
            <a:endParaRPr lang="de-DE" dirty="0"/>
          </a:p>
        </p:txBody>
      </p:sp>
      <p:sp>
        <p:nvSpPr>
          <p:cNvPr id="4" name="Fußzeilenplatzhalter 3"/>
          <p:cNvSpPr>
            <a:spLocks noGrp="1"/>
          </p:cNvSpPr>
          <p:nvPr>
            <p:ph type="ftr" sz="quarter" idx="11"/>
          </p:nvPr>
        </p:nvSpPr>
        <p:spPr/>
        <p:txBody>
          <a:bodyPr/>
          <a:lstStyle/>
          <a:p>
            <a:pPr>
              <a:defRPr/>
            </a:pPr>
            <a:r>
              <a:rPr lang="de-DE"/>
              <a:t>Landeshauptstadt Stuttgart – Org.-Einheit</a:t>
            </a:r>
            <a:endParaRPr lang="de-DE" dirty="0"/>
          </a:p>
        </p:txBody>
      </p:sp>
      <p:sp>
        <p:nvSpPr>
          <p:cNvPr id="5" name="Foliennummernplatzhalter 4"/>
          <p:cNvSpPr>
            <a:spLocks noGrp="1"/>
          </p:cNvSpPr>
          <p:nvPr>
            <p:ph type="sldNum" sz="quarter" idx="12"/>
          </p:nvPr>
        </p:nvSpPr>
        <p:spPr/>
        <p:txBody>
          <a:bodyPr/>
          <a:lstStyle/>
          <a:p>
            <a:fld id="{6F3E961D-EF74-436B-90B9-F1DB5E2C9C95}" type="slidenum">
              <a:rPr lang="de-DE" smtClean="0"/>
              <a:pPr/>
              <a:t>‹Nr.›</a:t>
            </a:fld>
            <a:endParaRPr lang="de-DE" dirty="0"/>
          </a:p>
        </p:txBody>
      </p:sp>
      <p:sp>
        <p:nvSpPr>
          <p:cNvPr id="7" name="Textplatzhalter 6"/>
          <p:cNvSpPr>
            <a:spLocks noGrp="1"/>
          </p:cNvSpPr>
          <p:nvPr>
            <p:ph type="body" sz="quarter" idx="13"/>
          </p:nvPr>
        </p:nvSpPr>
        <p:spPr>
          <a:xfrm>
            <a:off x="504000" y="1440000"/>
            <a:ext cx="8208000" cy="4464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lang="de-DE" sz="2400" kern="1200" dirty="0" smtClean="0">
                <a:solidFill>
                  <a:schemeClr val="tx1"/>
                </a:solidFill>
                <a:latin typeface="Arial" pitchFamily="34" charset="0"/>
                <a:ea typeface="+mn-ea"/>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04000" y="1116000"/>
            <a:ext cx="8208000" cy="1152000"/>
          </a:xfrm>
          <a:prstGeom prst="rect">
            <a:avLst/>
          </a:prstGeom>
        </p:spPr>
        <p:txBody>
          <a:bodyPr/>
          <a:lstStyle/>
          <a:p>
            <a:r>
              <a:rPr lang="de-DE"/>
              <a:t>Titelmasterformat durch Klicken bearbeiten</a:t>
            </a:r>
            <a:endParaRPr lang="de-DE" dirty="0"/>
          </a:p>
        </p:txBody>
      </p:sp>
      <p:sp>
        <p:nvSpPr>
          <p:cNvPr id="3" name="Inhaltsplatzhalter 2"/>
          <p:cNvSpPr>
            <a:spLocks noGrp="1"/>
          </p:cNvSpPr>
          <p:nvPr>
            <p:ph sz="half" idx="1"/>
          </p:nvPr>
        </p:nvSpPr>
        <p:spPr>
          <a:xfrm>
            <a:off x="504000" y="2412000"/>
            <a:ext cx="3960000" cy="3708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752000" y="2412000"/>
            <a:ext cx="3960000" cy="3708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r>
              <a:rPr lang="de-DE"/>
              <a:t>TT.MM.JJJJ</a:t>
            </a:r>
          </a:p>
        </p:txBody>
      </p:sp>
      <p:sp>
        <p:nvSpPr>
          <p:cNvPr id="6" name="Fußzeilenplatzhalter 5"/>
          <p:cNvSpPr>
            <a:spLocks noGrp="1"/>
          </p:cNvSpPr>
          <p:nvPr>
            <p:ph type="ftr" sz="quarter" idx="11"/>
          </p:nvPr>
        </p:nvSpPr>
        <p:spPr/>
        <p:txBody>
          <a:bodyPr/>
          <a:lstStyle/>
          <a:p>
            <a:r>
              <a:rPr lang="de-DE"/>
              <a:t>Landeshauptstadt Stuttgart – Org.-Einheit</a:t>
            </a:r>
          </a:p>
        </p:txBody>
      </p:sp>
      <p:sp>
        <p:nvSpPr>
          <p:cNvPr id="7" name="Foliennummernplatzhalter 6"/>
          <p:cNvSpPr>
            <a:spLocks noGrp="1"/>
          </p:cNvSpPr>
          <p:nvPr>
            <p:ph type="sldNum" sz="quarter" idx="12"/>
          </p:nvPr>
        </p:nvSpPr>
        <p:spPr/>
        <p:txBody>
          <a:bodyPr/>
          <a:lstStyle/>
          <a:p>
            <a:fld id="{6F3E961D-EF74-436B-90B9-F1DB5E2C9C95}"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019810"/>
            <a:ext cx="3008313" cy="1162050"/>
          </a:xfrm>
          <a:prstGeom prst="rect">
            <a:avLst/>
          </a:prstGeom>
        </p:spPr>
        <p:txBody>
          <a:bodyPr anchor="b"/>
          <a:lstStyle>
            <a:lvl1pPr algn="l">
              <a:defRPr sz="2000" b="1"/>
            </a:lvl1pPr>
          </a:lstStyle>
          <a:p>
            <a:r>
              <a:rPr lang="de-DE"/>
              <a:t>Titelmasterformat durch Klicken bearbeiten</a:t>
            </a:r>
            <a:endParaRPr lang="de-DE" dirty="0"/>
          </a:p>
        </p:txBody>
      </p:sp>
      <p:sp>
        <p:nvSpPr>
          <p:cNvPr id="3" name="Inhaltsplatzhalter 2"/>
          <p:cNvSpPr>
            <a:spLocks noGrp="1"/>
          </p:cNvSpPr>
          <p:nvPr>
            <p:ph idx="1"/>
          </p:nvPr>
        </p:nvSpPr>
        <p:spPr>
          <a:xfrm>
            <a:off x="3575050" y="1019811"/>
            <a:ext cx="5111750" cy="504570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457200" y="2181861"/>
            <a:ext cx="3008313" cy="387603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TT.MM.JJJJ</a:t>
            </a:r>
          </a:p>
        </p:txBody>
      </p:sp>
      <p:sp>
        <p:nvSpPr>
          <p:cNvPr id="6" name="Fußzeilenplatzhalter 5"/>
          <p:cNvSpPr>
            <a:spLocks noGrp="1"/>
          </p:cNvSpPr>
          <p:nvPr>
            <p:ph type="ftr" sz="quarter" idx="11"/>
          </p:nvPr>
        </p:nvSpPr>
        <p:spPr/>
        <p:txBody>
          <a:bodyPr/>
          <a:lstStyle/>
          <a:p>
            <a:r>
              <a:rPr lang="de-DE"/>
              <a:t>Landeshauptstadt Stuttgart – Org.-Einheit</a:t>
            </a:r>
          </a:p>
        </p:txBody>
      </p:sp>
      <p:sp>
        <p:nvSpPr>
          <p:cNvPr id="7" name="Foliennummernplatzhalter 6"/>
          <p:cNvSpPr>
            <a:spLocks noGrp="1"/>
          </p:cNvSpPr>
          <p:nvPr>
            <p:ph type="sldNum" sz="quarter" idx="12"/>
          </p:nvPr>
        </p:nvSpPr>
        <p:spPr/>
        <p:txBody>
          <a:bodyPr/>
          <a:lstStyle/>
          <a:p>
            <a:fld id="{6F3E961D-EF74-436B-90B9-F1DB5E2C9C95}"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84420"/>
            <a:ext cx="5486400" cy="482918"/>
          </a:xfrm>
          <a:prstGeom prst="rect">
            <a:avLst/>
          </a:prstGeom>
        </p:spPr>
        <p:txBody>
          <a:bodyPr anchor="b"/>
          <a:lstStyle>
            <a:lvl1pPr algn="l">
              <a:defRPr sz="2000" b="1"/>
            </a:lvl1pPr>
          </a:lstStyle>
          <a:p>
            <a:r>
              <a:rPr lang="de-DE"/>
              <a:t>Titelmasterformat durch Klicken bearbeiten</a:t>
            </a:r>
            <a:endParaRPr lang="de-DE" dirty="0"/>
          </a:p>
        </p:txBody>
      </p:sp>
      <p:sp>
        <p:nvSpPr>
          <p:cNvPr id="3" name="Bildplatzhalter 2"/>
          <p:cNvSpPr>
            <a:spLocks noGrp="1"/>
          </p:cNvSpPr>
          <p:nvPr>
            <p:ph type="pic" idx="1"/>
          </p:nvPr>
        </p:nvSpPr>
        <p:spPr>
          <a:xfrm>
            <a:off x="1792288" y="1054735"/>
            <a:ext cx="5486400" cy="372300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1792288" y="5367338"/>
            <a:ext cx="5486400" cy="682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umsplatzhalter 4"/>
          <p:cNvSpPr>
            <a:spLocks noGrp="1"/>
          </p:cNvSpPr>
          <p:nvPr>
            <p:ph type="dt" sz="half" idx="10"/>
          </p:nvPr>
        </p:nvSpPr>
        <p:spPr/>
        <p:txBody>
          <a:bodyPr/>
          <a:lstStyle/>
          <a:p>
            <a:r>
              <a:rPr lang="de-DE"/>
              <a:t>TT.MM.JJJJ</a:t>
            </a:r>
          </a:p>
        </p:txBody>
      </p:sp>
      <p:sp>
        <p:nvSpPr>
          <p:cNvPr id="6" name="Fußzeilenplatzhalter 5"/>
          <p:cNvSpPr>
            <a:spLocks noGrp="1"/>
          </p:cNvSpPr>
          <p:nvPr>
            <p:ph type="ftr" sz="quarter" idx="11"/>
          </p:nvPr>
        </p:nvSpPr>
        <p:spPr/>
        <p:txBody>
          <a:bodyPr/>
          <a:lstStyle/>
          <a:p>
            <a:r>
              <a:rPr lang="de-DE"/>
              <a:t>Landeshauptstadt Stuttgart – Org.-Einheit</a:t>
            </a:r>
          </a:p>
        </p:txBody>
      </p:sp>
      <p:sp>
        <p:nvSpPr>
          <p:cNvPr id="7" name="Foliennummernplatzhalter 6"/>
          <p:cNvSpPr>
            <a:spLocks noGrp="1"/>
          </p:cNvSpPr>
          <p:nvPr>
            <p:ph type="sldNum" sz="quarter" idx="12"/>
          </p:nvPr>
        </p:nvSpPr>
        <p:spPr/>
        <p:txBody>
          <a:bodyPr/>
          <a:lstStyle/>
          <a:p>
            <a:fld id="{6F3E961D-EF74-436B-90B9-F1DB5E2C9C95}"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TT.MM.JJJJ</a:t>
            </a:r>
            <a:endParaRPr lang="de-DE" dirty="0"/>
          </a:p>
        </p:txBody>
      </p:sp>
      <p:sp>
        <p:nvSpPr>
          <p:cNvPr id="4" name="Fußzeilenplatzhalter 3"/>
          <p:cNvSpPr>
            <a:spLocks noGrp="1"/>
          </p:cNvSpPr>
          <p:nvPr>
            <p:ph type="ftr" sz="quarter" idx="11"/>
          </p:nvPr>
        </p:nvSpPr>
        <p:spPr/>
        <p:txBody>
          <a:bodyPr/>
          <a:lstStyle/>
          <a:p>
            <a:pPr>
              <a:defRPr/>
            </a:pPr>
            <a:r>
              <a:rPr lang="de-DE"/>
              <a:t>Landeshauptstadt Stuttgart – Org.-Einheit</a:t>
            </a:r>
            <a:endParaRPr lang="de-DE" dirty="0"/>
          </a:p>
        </p:txBody>
      </p:sp>
      <p:sp>
        <p:nvSpPr>
          <p:cNvPr id="5" name="Foliennummernplatzhalter 4"/>
          <p:cNvSpPr>
            <a:spLocks noGrp="1"/>
          </p:cNvSpPr>
          <p:nvPr>
            <p:ph type="sldNum" sz="quarter" idx="12"/>
          </p:nvPr>
        </p:nvSpPr>
        <p:spPr/>
        <p:txBody>
          <a:bodyPr/>
          <a:lstStyle/>
          <a:p>
            <a:fld id="{6F3E961D-EF74-436B-90B9-F1DB5E2C9C95}" type="slidenum">
              <a:rPr lang="de-DE" smtClean="0"/>
              <a:pPr/>
              <a:t>‹Nr.›</a:t>
            </a:fld>
            <a:endParaRPr lang="de-DE" dirty="0"/>
          </a:p>
        </p:txBody>
      </p:sp>
      <p:sp>
        <p:nvSpPr>
          <p:cNvPr id="8" name="Textplatzhalter 7"/>
          <p:cNvSpPr>
            <a:spLocks noGrp="1"/>
          </p:cNvSpPr>
          <p:nvPr>
            <p:ph type="body" sz="quarter" idx="13" hasCustomPrompt="1"/>
          </p:nvPr>
        </p:nvSpPr>
        <p:spPr>
          <a:xfrm>
            <a:off x="1872000" y="1440000"/>
            <a:ext cx="5544000" cy="4252140"/>
          </a:xfrm>
        </p:spPr>
        <p:txBody>
          <a:bodyPr/>
          <a:lstStyle>
            <a:lvl1pPr algn="ctr">
              <a:buNone/>
              <a:defRPr/>
            </a:lvl1pPr>
          </a:lstStyle>
          <a:p>
            <a:pPr algn="ctr"/>
            <a:r>
              <a:rPr lang="de-DE" sz="3200" dirty="0"/>
              <a:t>Vielen Dank</a:t>
            </a:r>
            <a:br>
              <a:rPr lang="de-DE" sz="3200" dirty="0"/>
            </a:br>
            <a:r>
              <a:rPr lang="de-DE" sz="3200" dirty="0"/>
              <a:t>für Ihre Aufmerksamkeit.</a:t>
            </a:r>
            <a:br>
              <a:rPr lang="de-DE" sz="3200" dirty="0"/>
            </a:br>
            <a:br>
              <a:rPr lang="de-DE" sz="3200" dirty="0"/>
            </a:br>
            <a:r>
              <a:rPr lang="de-DE" sz="3200" dirty="0"/>
              <a:t>Haben Sie noch Fragen?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6228000" y="6372000"/>
            <a:ext cx="1260000" cy="360000"/>
          </a:xfrm>
          <a:prstGeom prst="rect">
            <a:avLst/>
          </a:prstGeom>
        </p:spPr>
        <p:txBody>
          <a:bodyPr vert="horz" lIns="0" tIns="0" rIns="0" bIns="0" rtlCol="0" anchor="t" anchorCtr="0"/>
          <a:lstStyle>
            <a:lvl1pPr algn="l">
              <a:defRPr sz="1000">
                <a:solidFill>
                  <a:srgbClr val="818181"/>
                </a:solidFill>
                <a:latin typeface="Arial" pitchFamily="34" charset="0"/>
                <a:cs typeface="Arial" pitchFamily="34" charset="0"/>
              </a:defRPr>
            </a:lvl1pPr>
          </a:lstStyle>
          <a:p>
            <a:r>
              <a:rPr lang="de-DE" dirty="0"/>
              <a:t>TT.MM.JJJJ</a:t>
            </a:r>
          </a:p>
        </p:txBody>
      </p:sp>
      <p:sp>
        <p:nvSpPr>
          <p:cNvPr id="5" name="Fußzeilenplatzhalter 4"/>
          <p:cNvSpPr>
            <a:spLocks noGrp="1"/>
          </p:cNvSpPr>
          <p:nvPr>
            <p:ph type="ftr" sz="quarter" idx="3"/>
          </p:nvPr>
        </p:nvSpPr>
        <p:spPr>
          <a:xfrm>
            <a:off x="360000" y="6372000"/>
            <a:ext cx="5040000" cy="360000"/>
          </a:xfrm>
          <a:prstGeom prst="rect">
            <a:avLst/>
          </a:prstGeom>
        </p:spPr>
        <p:txBody>
          <a:bodyPr vert="horz" lIns="0" tIns="0" rIns="0" bIns="0" rtlCol="0" anchor="t" anchorCtr="0"/>
          <a:lstStyle>
            <a:lvl1pPr algn="l">
              <a:defRPr sz="1000">
                <a:solidFill>
                  <a:srgbClr val="818181"/>
                </a:solidFill>
                <a:latin typeface="Arial" pitchFamily="34" charset="0"/>
                <a:cs typeface="Arial" pitchFamily="34" charset="0"/>
              </a:defRPr>
            </a:lvl1pPr>
          </a:lstStyle>
          <a:p>
            <a:pPr>
              <a:defRPr/>
            </a:pPr>
            <a:r>
              <a:rPr lang="de-DE" dirty="0"/>
              <a:t>Landeshauptstadt Stuttgart – Org.-Einheit</a:t>
            </a:r>
          </a:p>
        </p:txBody>
      </p:sp>
      <p:sp>
        <p:nvSpPr>
          <p:cNvPr id="6" name="Foliennummernplatzhalter 5"/>
          <p:cNvSpPr>
            <a:spLocks noGrp="1"/>
          </p:cNvSpPr>
          <p:nvPr>
            <p:ph type="sldNum" sz="quarter" idx="4"/>
          </p:nvPr>
        </p:nvSpPr>
        <p:spPr>
          <a:xfrm>
            <a:off x="7956000" y="6372000"/>
            <a:ext cx="756000" cy="360000"/>
          </a:xfrm>
          <a:prstGeom prst="rect">
            <a:avLst/>
          </a:prstGeom>
        </p:spPr>
        <p:txBody>
          <a:bodyPr vert="horz" lIns="0" tIns="0" rIns="0" bIns="0" rtlCol="0" anchor="t" anchorCtr="0"/>
          <a:lstStyle>
            <a:lvl1pPr algn="r">
              <a:defRPr sz="1000">
                <a:solidFill>
                  <a:srgbClr val="818181"/>
                </a:solidFill>
                <a:latin typeface="Arial" pitchFamily="34" charset="0"/>
                <a:cs typeface="Arial" pitchFamily="34" charset="0"/>
              </a:defRPr>
            </a:lvl1pPr>
          </a:lstStyle>
          <a:p>
            <a:fld id="{6F3E961D-EF74-436B-90B9-F1DB5E2C9C95}" type="slidenum">
              <a:rPr lang="de-DE" smtClean="0"/>
              <a:pPr/>
              <a:t>‹Nr.›</a:t>
            </a:fld>
            <a:endParaRPr lang="de-DE" dirty="0"/>
          </a:p>
        </p:txBody>
      </p:sp>
      <p:grpSp>
        <p:nvGrpSpPr>
          <p:cNvPr id="9" name="Gruppieren 8"/>
          <p:cNvGrpSpPr/>
          <p:nvPr userDrawn="1"/>
        </p:nvGrpSpPr>
        <p:grpSpPr>
          <a:xfrm>
            <a:off x="304800" y="0"/>
            <a:ext cx="8382000" cy="731838"/>
            <a:chOff x="304800" y="0"/>
            <a:chExt cx="8382000" cy="731838"/>
          </a:xfrm>
        </p:grpSpPr>
        <p:pic>
          <p:nvPicPr>
            <p:cNvPr id="7" name="Picture 20" descr="stadtzeichen_trans"/>
            <p:cNvPicPr>
              <a:picLocks noChangeAspect="1" noChangeArrowheads="1"/>
            </p:cNvPicPr>
            <p:nvPr userDrawn="1"/>
          </p:nvPicPr>
          <p:blipFill>
            <a:blip r:embed="rId13" cstate="print"/>
            <a:srcRect/>
            <a:stretch>
              <a:fillRect/>
            </a:stretch>
          </p:blipFill>
          <p:spPr bwMode="auto">
            <a:xfrm>
              <a:off x="6248400" y="130175"/>
              <a:ext cx="2411413" cy="601663"/>
            </a:xfrm>
            <a:prstGeom prst="rect">
              <a:avLst/>
            </a:prstGeom>
            <a:noFill/>
            <a:ln w="9525">
              <a:noFill/>
              <a:miter lim="800000"/>
              <a:headEnd/>
              <a:tailEnd/>
            </a:ln>
          </p:spPr>
        </p:pic>
        <p:sp>
          <p:nvSpPr>
            <p:cNvPr id="8" name="Rectangle 21"/>
            <p:cNvSpPr>
              <a:spLocks noChangeArrowheads="1"/>
            </p:cNvSpPr>
            <p:nvPr userDrawn="1"/>
          </p:nvSpPr>
          <p:spPr bwMode="auto">
            <a:xfrm>
              <a:off x="304800" y="0"/>
              <a:ext cx="8382000" cy="152400"/>
            </a:xfrm>
            <a:prstGeom prst="rect">
              <a:avLst/>
            </a:prstGeom>
            <a:solidFill>
              <a:srgbClr val="FFD833"/>
            </a:solidFill>
            <a:ln w="9525">
              <a:noFill/>
              <a:miter lim="800000"/>
              <a:headEnd/>
              <a:tailEnd/>
            </a:ln>
            <a:effectLst/>
          </p:spPr>
          <p:txBody>
            <a:bodyPr wrap="none" anchor="ctr"/>
            <a:lstStyle/>
            <a:p>
              <a:pPr algn="ctr" eaLnBrk="0" hangingPunct="0">
                <a:defRPr/>
              </a:pPr>
              <a:endParaRPr lang="de-DE">
                <a:latin typeface="Arial" charset="0"/>
              </a:endParaRPr>
            </a:p>
          </p:txBody>
        </p:sp>
      </p:grpSp>
      <p:sp>
        <p:nvSpPr>
          <p:cNvPr id="10" name="Titelplatzhalter 9"/>
          <p:cNvSpPr>
            <a:spLocks noGrp="1"/>
          </p:cNvSpPr>
          <p:nvPr>
            <p:ph type="title"/>
          </p:nvPr>
        </p:nvSpPr>
        <p:spPr>
          <a:xfrm>
            <a:off x="504000" y="1692000"/>
            <a:ext cx="8208000" cy="1152000"/>
          </a:xfrm>
          <a:prstGeom prst="rect">
            <a:avLst/>
          </a:prstGeom>
        </p:spPr>
        <p:txBody>
          <a:bodyPr vert="horz" lIns="91440" tIns="45720" rIns="91440" bIns="45720" rtlCol="0" anchor="ctr">
            <a:normAutofit/>
          </a:bodyPr>
          <a:lstStyle/>
          <a:p>
            <a:r>
              <a:rPr lang="de-DE" dirty="0"/>
              <a:t>Titelmasterformat durch Klicken bearbeiten</a:t>
            </a:r>
          </a:p>
        </p:txBody>
      </p:sp>
      <p:sp>
        <p:nvSpPr>
          <p:cNvPr id="11" name="Textplatzhalter 10"/>
          <p:cNvSpPr>
            <a:spLocks noGrp="1"/>
          </p:cNvSpPr>
          <p:nvPr>
            <p:ph type="body" idx="1"/>
          </p:nvPr>
        </p:nvSpPr>
        <p:spPr>
          <a:xfrm>
            <a:off x="504000" y="3168000"/>
            <a:ext cx="8208000" cy="2880000"/>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9" r:id="rId3"/>
    <p:sldLayoutId id="2147483650" r:id="rId4"/>
    <p:sldLayoutId id="2147483660" r:id="rId5"/>
    <p:sldLayoutId id="2147483652" r:id="rId6"/>
    <p:sldLayoutId id="2147483656" r:id="rId7"/>
    <p:sldLayoutId id="2147483657" r:id="rId8"/>
    <p:sldLayoutId id="2147483661" r:id="rId9"/>
    <p:sldLayoutId id="2147483663" r:id="rId10"/>
    <p:sldLayoutId id="2147483664" r:id="rId11"/>
  </p:sldLayoutIdLst>
  <p:hf hdr="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20000" indent="-2880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936000" indent="-2160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152000" indent="-2160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1368000" indent="-2160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latin typeface="Calibri" panose="020F0502020204030204" pitchFamily="34" charset="0"/>
                <a:cs typeface="Calibri" panose="020F0502020204030204" pitchFamily="34" charset="0"/>
              </a:rPr>
              <a:t>Informationsveranstaltung </a:t>
            </a:r>
          </a:p>
        </p:txBody>
      </p:sp>
      <p:sp>
        <p:nvSpPr>
          <p:cNvPr id="3" name="Untertitel 2"/>
          <p:cNvSpPr>
            <a:spLocks noGrp="1"/>
          </p:cNvSpPr>
          <p:nvPr>
            <p:ph type="subTitle" idx="1"/>
          </p:nvPr>
        </p:nvSpPr>
        <p:spPr/>
        <p:txBody>
          <a:bodyPr/>
          <a:lstStyle/>
          <a:p>
            <a:r>
              <a:rPr lang="de-DE" dirty="0">
                <a:latin typeface="Calibri" panose="020F0502020204030204" pitchFamily="34" charset="0"/>
                <a:cs typeface="Calibri" panose="020F0502020204030204" pitchFamily="34" charset="0"/>
              </a:rPr>
              <a:t>Realschulabschlussprüfung für Schulfremde</a:t>
            </a:r>
          </a:p>
          <a:p>
            <a:endParaRPr lang="de-DE" dirty="0">
              <a:latin typeface="Calibri" panose="020F0502020204030204" pitchFamily="34" charset="0"/>
              <a:cs typeface="Calibri" panose="020F0502020204030204" pitchFamily="34" charset="0"/>
            </a:endParaRPr>
          </a:p>
        </p:txBody>
      </p:sp>
      <p:sp>
        <p:nvSpPr>
          <p:cNvPr id="5" name="Foliennummernplatzhalter 4"/>
          <p:cNvSpPr>
            <a:spLocks noGrp="1"/>
          </p:cNvSpPr>
          <p:nvPr>
            <p:ph type="sldNum" sz="quarter" idx="12"/>
          </p:nvPr>
        </p:nvSpPr>
        <p:spPr/>
        <p:txBody>
          <a:bodyPr/>
          <a:lstStyle/>
          <a:p>
            <a:fld id="{6F3E961D-EF74-436B-90B9-F1DB5E2C9C95}" type="slidenum">
              <a:rPr lang="de-DE" smtClean="0">
                <a:latin typeface="Arial" pitchFamily="34" charset="0"/>
                <a:cs typeface="Arial" pitchFamily="34" charset="0"/>
              </a:rPr>
              <a:pPr/>
              <a:t>1</a:t>
            </a:fld>
            <a:endParaRPr lang="de-DE" dirty="0">
              <a:latin typeface="Arial" pitchFamily="34" charset="0"/>
              <a:cs typeface="Arial" pitchFamily="34" charset="0"/>
            </a:endParaRPr>
          </a:p>
        </p:txBody>
      </p:sp>
      <p:sp>
        <p:nvSpPr>
          <p:cNvPr id="10" name="Fußzeilenplatzhalter 3"/>
          <p:cNvSpPr>
            <a:spLocks noGrp="1"/>
          </p:cNvSpPr>
          <p:nvPr>
            <p:ph type="ftr" sz="quarter" idx="12"/>
          </p:nvPr>
        </p:nvSpPr>
        <p:spPr>
          <a:xfrm>
            <a:off x="360000" y="6372000"/>
            <a:ext cx="5040000" cy="360000"/>
          </a:xfrm>
        </p:spPr>
        <p:txBody>
          <a:bodyPr/>
          <a:lstStyle/>
          <a:p>
            <a:pPr algn="l">
              <a:defRPr/>
            </a:pPr>
            <a:r>
              <a:rPr lang="de-DE" dirty="0" err="1"/>
              <a:t>Raichberg</a:t>
            </a:r>
            <a:r>
              <a:rPr lang="de-DE" dirty="0"/>
              <a:t> Realschule Stuttgart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6F3E961D-EF74-436B-90B9-F1DB5E2C9C95}" type="slidenum">
              <a:rPr lang="de-DE" smtClean="0"/>
              <a:pPr/>
              <a:t>10</a:t>
            </a:fld>
            <a:endParaRPr lang="de-DE" dirty="0"/>
          </a:p>
        </p:txBody>
      </p:sp>
      <p:sp>
        <p:nvSpPr>
          <p:cNvPr id="6" name="Titel 5"/>
          <p:cNvSpPr>
            <a:spLocks noGrp="1"/>
          </p:cNvSpPr>
          <p:nvPr>
            <p:ph type="title"/>
          </p:nvPr>
        </p:nvSpPr>
        <p:spPr/>
        <p:txBody>
          <a:bodyPr>
            <a:normAutofit/>
          </a:bodyPr>
          <a:lstStyle/>
          <a:p>
            <a:r>
              <a:rPr lang="de-DE" dirty="0">
                <a:latin typeface="Calibri" panose="020F0502020204030204" pitchFamily="34" charset="0"/>
                <a:cs typeface="Calibri" panose="020F0502020204030204" pitchFamily="34" charset="0"/>
              </a:rPr>
              <a:t>Mathematik Schriftlich</a:t>
            </a:r>
          </a:p>
        </p:txBody>
      </p:sp>
      <p:sp>
        <p:nvSpPr>
          <p:cNvPr id="11" name="Titel 5"/>
          <p:cNvSpPr>
            <a:spLocks noGrp="1"/>
          </p:cNvSpPr>
          <p:nvPr>
            <p:ph type="body" sz="quarter" idx="13"/>
          </p:nvPr>
        </p:nvSpPr>
        <p:spPr/>
        <p:txBody>
          <a:bodyPr>
            <a:normAutofit fontScale="92500" lnSpcReduction="10000"/>
          </a:bodyPr>
          <a:lstStyle/>
          <a:p>
            <a:r>
              <a:rPr lang="de-DE" dirty="0">
                <a:latin typeface="Calibri" panose="020F0502020204030204" pitchFamily="34" charset="0"/>
                <a:cs typeface="Calibri" panose="020F0502020204030204" pitchFamily="34" charset="0"/>
              </a:rPr>
              <a:t>Bearbeitungszeit: 180 Minuten</a:t>
            </a:r>
          </a:p>
          <a:p>
            <a:r>
              <a:rPr lang="de-DE" dirty="0">
                <a:latin typeface="Calibri" panose="020F0502020204030204" pitchFamily="34" charset="0"/>
                <a:cs typeface="Calibri" panose="020F0502020204030204" pitchFamily="34" charset="0"/>
              </a:rPr>
              <a:t>Pflichtteil und 4 Wahlteile</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davon müssen 2 Wahlteile bearbeitet werden </a:t>
            </a:r>
            <a:r>
              <a:rPr lang="de-DE" dirty="0">
                <a:latin typeface="Calibri" panose="020F0502020204030204" pitchFamily="34" charset="0"/>
                <a:cs typeface="Calibri" panose="020F0502020204030204" pitchFamily="34" charset="0"/>
                <a:sym typeface="Wingdings" panose="05000000000000000000" pitchFamily="2" charset="2"/>
              </a:rPr>
              <a:t> frei wählbar</a:t>
            </a:r>
          </a:p>
          <a:p>
            <a:r>
              <a:rPr lang="de-DE" dirty="0">
                <a:latin typeface="Calibri" panose="020F0502020204030204" pitchFamily="34" charset="0"/>
                <a:cs typeface="Calibri" panose="020F0502020204030204" pitchFamily="34" charset="0"/>
                <a:sym typeface="Wingdings" panose="05000000000000000000" pitchFamily="2" charset="2"/>
              </a:rPr>
              <a:t>Zugelassene Hilfsmittel: Taschenrechner (nicht programmierbar), Parabelschablone, Formelsammlung „Mathematik für Sekundarstufe I“ ISBN 978-3-12-7400322-0</a:t>
            </a:r>
            <a:endParaRPr lang="de-DE" dirty="0">
              <a:latin typeface="Calibri" panose="020F0502020204030204" pitchFamily="34" charset="0"/>
              <a:cs typeface="Calibri" panose="020F0502020204030204" pitchFamily="34" charset="0"/>
            </a:endParaRPr>
          </a:p>
        </p:txBody>
      </p:sp>
      <p:sp>
        <p:nvSpPr>
          <p:cNvPr id="7" name="Fußzeilenplatzhalter 3">
            <a:extLst>
              <a:ext uri="{FF2B5EF4-FFF2-40B4-BE49-F238E27FC236}">
                <a16:creationId xmlns:a16="http://schemas.microsoft.com/office/drawing/2014/main" id="{655978C4-1AE6-FE4C-8823-B4EA06817ED3}"/>
              </a:ext>
            </a:extLst>
          </p:cNvPr>
          <p:cNvSpPr txBox="1">
            <a:spLocks/>
          </p:cNvSpPr>
          <p:nvPr/>
        </p:nvSpPr>
        <p:spPr>
          <a:xfrm>
            <a:off x="360000" y="6372000"/>
            <a:ext cx="5040000" cy="360000"/>
          </a:xfrm>
          <a:prstGeom prst="rect">
            <a:avLst/>
          </a:prstGeom>
        </p:spPr>
        <p:txBody>
          <a:bodyPr vert="horz" lIns="0" tIns="0" rIns="0" bIns="0" rtlCol="0" anchor="t" anchorCtr="0"/>
          <a:lstStyle>
            <a:defPPr>
              <a:defRPr lang="de-DE"/>
            </a:defPPr>
            <a:lvl1pPr marL="0" algn="r" defTabSz="914400" rtl="0" eaLnBrk="1" latinLnBrk="0" hangingPunct="1">
              <a:defRPr sz="1000" kern="1200">
                <a:solidFill>
                  <a:srgbClr val="81818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e-DE">
                <a:latin typeface="Calibri" panose="020F0502020204030204" pitchFamily="34" charset="0"/>
                <a:cs typeface="Calibri" panose="020F0502020204030204" pitchFamily="34" charset="0"/>
              </a:rPr>
              <a:t>Raichberg Realschule Stuttgart</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1985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6F3E961D-EF74-436B-90B9-F1DB5E2C9C95}" type="slidenum">
              <a:rPr lang="de-DE" smtClean="0"/>
              <a:pPr/>
              <a:t>11</a:t>
            </a:fld>
            <a:endParaRPr lang="de-DE" dirty="0"/>
          </a:p>
        </p:txBody>
      </p:sp>
      <p:sp>
        <p:nvSpPr>
          <p:cNvPr id="6" name="Titel 5"/>
          <p:cNvSpPr>
            <a:spLocks noGrp="1"/>
          </p:cNvSpPr>
          <p:nvPr>
            <p:ph type="title"/>
          </p:nvPr>
        </p:nvSpPr>
        <p:spPr/>
        <p:txBody>
          <a:bodyPr>
            <a:normAutofit/>
          </a:bodyPr>
          <a:lstStyle/>
          <a:p>
            <a:r>
              <a:rPr lang="de-DE" dirty="0"/>
              <a:t>Mathematik Mündlich</a:t>
            </a:r>
          </a:p>
        </p:txBody>
      </p:sp>
      <p:sp>
        <p:nvSpPr>
          <p:cNvPr id="11" name="Titel 5"/>
          <p:cNvSpPr>
            <a:spLocks noGrp="1"/>
          </p:cNvSpPr>
          <p:nvPr>
            <p:ph type="body" sz="quarter" idx="13"/>
          </p:nvPr>
        </p:nvSpPr>
        <p:spPr/>
        <p:txBody>
          <a:bodyPr>
            <a:normAutofit fontScale="92500" lnSpcReduction="10000"/>
          </a:bodyPr>
          <a:lstStyle/>
          <a:p>
            <a:r>
              <a:rPr lang="de-DE" dirty="0">
                <a:latin typeface="Calibri" panose="020F0502020204030204" pitchFamily="34" charset="0"/>
                <a:cs typeface="Calibri" panose="020F0502020204030204" pitchFamily="34" charset="0"/>
              </a:rPr>
              <a:t>Prüfungsdauer: 10 Minuten</a:t>
            </a:r>
          </a:p>
          <a:p>
            <a:r>
              <a:rPr lang="de-DE" dirty="0">
                <a:latin typeface="Calibri" panose="020F0502020204030204" pitchFamily="34" charset="0"/>
                <a:cs typeface="Calibri" panose="020F0502020204030204" pitchFamily="34" charset="0"/>
              </a:rPr>
              <a:t>Erste Aufgabe beginnt mit einem frei wählbaren Schwerpunktthema, anschließend wird der Prüfungsstoff abgefragt</a:t>
            </a:r>
          </a:p>
          <a:p>
            <a:r>
              <a:rPr lang="de-DE" dirty="0">
                <a:latin typeface="Calibri" panose="020F0502020204030204" pitchFamily="34" charset="0"/>
                <a:cs typeface="Calibri" panose="020F0502020204030204" pitchFamily="34" charset="0"/>
                <a:sym typeface="Wingdings" panose="05000000000000000000" pitchFamily="2" charset="2"/>
              </a:rPr>
              <a:t>Zugelassene Hilfsmittel: Taschenrechner (nicht programmierbar), Parabelschablone, Formelsammlung „Mathematik für Sekundarstufe I“ ISBN 978-3-12-7400322-0</a:t>
            </a:r>
            <a:endParaRPr lang="de-DE" dirty="0">
              <a:latin typeface="Calibri" panose="020F0502020204030204" pitchFamily="34" charset="0"/>
              <a:cs typeface="Calibri" panose="020F0502020204030204" pitchFamily="34" charset="0"/>
            </a:endParaRPr>
          </a:p>
        </p:txBody>
      </p:sp>
      <p:sp>
        <p:nvSpPr>
          <p:cNvPr id="7" name="Fußzeilenplatzhalter 3">
            <a:extLst>
              <a:ext uri="{FF2B5EF4-FFF2-40B4-BE49-F238E27FC236}">
                <a16:creationId xmlns:a16="http://schemas.microsoft.com/office/drawing/2014/main" id="{76A82DD0-71B8-5D4C-AC23-1A7136A5774A}"/>
              </a:ext>
            </a:extLst>
          </p:cNvPr>
          <p:cNvSpPr txBox="1">
            <a:spLocks/>
          </p:cNvSpPr>
          <p:nvPr/>
        </p:nvSpPr>
        <p:spPr>
          <a:xfrm>
            <a:off x="360000" y="6372000"/>
            <a:ext cx="5040000" cy="360000"/>
          </a:xfrm>
          <a:prstGeom prst="rect">
            <a:avLst/>
          </a:prstGeom>
        </p:spPr>
        <p:txBody>
          <a:bodyPr vert="horz" lIns="0" tIns="0" rIns="0" bIns="0" rtlCol="0" anchor="t" anchorCtr="0"/>
          <a:lstStyle>
            <a:defPPr>
              <a:defRPr lang="de-DE"/>
            </a:defPPr>
            <a:lvl1pPr marL="0" algn="r" defTabSz="914400" rtl="0" eaLnBrk="1" latinLnBrk="0" hangingPunct="1">
              <a:defRPr sz="1000" kern="1200">
                <a:solidFill>
                  <a:srgbClr val="81818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Tree>
    <p:extLst>
      <p:ext uri="{BB962C8B-B14F-4D97-AF65-F5344CB8AC3E}">
        <p14:creationId xmlns:p14="http://schemas.microsoft.com/office/powerpoint/2010/main" val="4125053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6F3E961D-EF74-436B-90B9-F1DB5E2C9C95}" type="slidenum">
              <a:rPr lang="de-DE" smtClean="0"/>
              <a:pPr/>
              <a:t>12</a:t>
            </a:fld>
            <a:endParaRPr lang="de-DE" dirty="0"/>
          </a:p>
        </p:txBody>
      </p:sp>
      <p:sp>
        <p:nvSpPr>
          <p:cNvPr id="6" name="Titel 5"/>
          <p:cNvSpPr>
            <a:spLocks noGrp="1"/>
          </p:cNvSpPr>
          <p:nvPr>
            <p:ph type="title"/>
          </p:nvPr>
        </p:nvSpPr>
        <p:spPr/>
        <p:txBody>
          <a:bodyPr>
            <a:normAutofit/>
          </a:bodyPr>
          <a:lstStyle/>
          <a:p>
            <a:r>
              <a:rPr lang="de-DE" dirty="0"/>
              <a:t>Mathematik Themen</a:t>
            </a:r>
          </a:p>
        </p:txBody>
      </p:sp>
      <p:sp>
        <p:nvSpPr>
          <p:cNvPr id="11" name="Titel 5"/>
          <p:cNvSpPr>
            <a:spLocks noGrp="1"/>
          </p:cNvSpPr>
          <p:nvPr>
            <p:ph type="body" sz="quarter" idx="13"/>
          </p:nvPr>
        </p:nvSpPr>
        <p:spPr/>
        <p:txBody>
          <a:bodyPr>
            <a:normAutofit/>
          </a:bodyPr>
          <a:lstStyle/>
          <a:p>
            <a:r>
              <a:rPr lang="de-DE" dirty="0">
                <a:latin typeface="Calibri" panose="020F0502020204030204" pitchFamily="34" charset="0"/>
                <a:cs typeface="Calibri" panose="020F0502020204030204" pitchFamily="34" charset="0"/>
              </a:rPr>
              <a:t>Trigonometrie</a:t>
            </a:r>
          </a:p>
          <a:p>
            <a:r>
              <a:rPr lang="de-DE" dirty="0">
                <a:latin typeface="Calibri" panose="020F0502020204030204" pitchFamily="34" charset="0"/>
                <a:cs typeface="Calibri" panose="020F0502020204030204" pitchFamily="34" charset="0"/>
              </a:rPr>
              <a:t>Stereometrie</a:t>
            </a:r>
          </a:p>
          <a:p>
            <a:r>
              <a:rPr lang="de-DE" dirty="0">
                <a:latin typeface="Calibri" panose="020F0502020204030204" pitchFamily="34" charset="0"/>
                <a:cs typeface="Calibri" panose="020F0502020204030204" pitchFamily="34" charset="0"/>
              </a:rPr>
              <a:t>Daten und Zufall</a:t>
            </a:r>
          </a:p>
          <a:p>
            <a:r>
              <a:rPr lang="de-DE" dirty="0">
                <a:latin typeface="Calibri" panose="020F0502020204030204" pitchFamily="34" charset="0"/>
                <a:cs typeface="Calibri" panose="020F0502020204030204" pitchFamily="34" charset="0"/>
              </a:rPr>
              <a:t>Algebra (Funktionen, Bruchgleichungen)</a:t>
            </a:r>
          </a:p>
          <a:p>
            <a:r>
              <a:rPr lang="de-DE" dirty="0">
                <a:latin typeface="Calibri" panose="020F0502020204030204" pitchFamily="34" charset="0"/>
                <a:cs typeface="Calibri" panose="020F0502020204030204" pitchFamily="34" charset="0"/>
              </a:rPr>
              <a:t>Sachrechnen (Prozentrechnung, Zinsrechnung)</a:t>
            </a:r>
          </a:p>
        </p:txBody>
      </p:sp>
      <p:sp>
        <p:nvSpPr>
          <p:cNvPr id="7" name="Fußzeilenplatzhalter 3">
            <a:extLst>
              <a:ext uri="{FF2B5EF4-FFF2-40B4-BE49-F238E27FC236}">
                <a16:creationId xmlns:a16="http://schemas.microsoft.com/office/drawing/2014/main" id="{96EF5177-6CF3-9847-9E1E-DF312D817B47}"/>
              </a:ext>
            </a:extLst>
          </p:cNvPr>
          <p:cNvSpPr txBox="1">
            <a:spLocks/>
          </p:cNvSpPr>
          <p:nvPr/>
        </p:nvSpPr>
        <p:spPr>
          <a:xfrm>
            <a:off x="360000" y="6372000"/>
            <a:ext cx="5040000" cy="360000"/>
          </a:xfrm>
          <a:prstGeom prst="rect">
            <a:avLst/>
          </a:prstGeom>
        </p:spPr>
        <p:txBody>
          <a:bodyPr vert="horz" lIns="0" tIns="0" rIns="0" bIns="0" rtlCol="0" anchor="t" anchorCtr="0"/>
          <a:lstStyle>
            <a:defPPr>
              <a:defRPr lang="de-DE"/>
            </a:defPPr>
            <a:lvl1pPr marL="0" algn="r" defTabSz="914400" rtl="0" eaLnBrk="1" latinLnBrk="0" hangingPunct="1">
              <a:defRPr sz="1000" kern="1200">
                <a:solidFill>
                  <a:srgbClr val="81818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Tree>
    <p:extLst>
      <p:ext uri="{BB962C8B-B14F-4D97-AF65-F5344CB8AC3E}">
        <p14:creationId xmlns:p14="http://schemas.microsoft.com/office/powerpoint/2010/main" val="93938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576000" y="792360"/>
            <a:ext cx="8207280" cy="1151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de-DE" sz="4400" b="1" strike="noStrike" spc="-1" dirty="0">
                <a:solidFill>
                  <a:srgbClr val="000000"/>
                </a:solidFill>
                <a:latin typeface="Calibri" panose="020F0502020204030204" pitchFamily="34" charset="0"/>
                <a:ea typeface="WenQuanYi Micro Hei"/>
                <a:cs typeface="Calibri" panose="020F0502020204030204" pitchFamily="34" charset="0"/>
              </a:rPr>
              <a:t>Englisch</a:t>
            </a:r>
            <a:endParaRPr lang="de-DE" sz="4400" b="0" strike="noStrike" spc="-1" dirty="0">
              <a:latin typeface="Calibri" panose="020F0502020204030204" pitchFamily="34" charset="0"/>
              <a:cs typeface="Calibri" panose="020F0502020204030204" pitchFamily="34" charset="0"/>
            </a:endParaRPr>
          </a:p>
        </p:txBody>
      </p:sp>
      <p:sp>
        <p:nvSpPr>
          <p:cNvPr id="154" name="CustomShape 2"/>
          <p:cNvSpPr/>
          <p:nvPr/>
        </p:nvSpPr>
        <p:spPr>
          <a:xfrm>
            <a:off x="864000" y="2088000"/>
            <a:ext cx="7631640" cy="3743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7500" lnSpcReduction="20000"/>
          </a:bodyPr>
          <a:lstStyle/>
          <a:p>
            <a:pPr>
              <a:lnSpc>
                <a:spcPct val="100000"/>
              </a:lnSpc>
            </a:pPr>
            <a:r>
              <a:rPr lang="de-DE" sz="3200" b="0" strike="noStrike" spc="-1" dirty="0">
                <a:solidFill>
                  <a:srgbClr val="000000"/>
                </a:solidFill>
                <a:latin typeface="Calibri" panose="020F0502020204030204" pitchFamily="34" charset="0"/>
                <a:cs typeface="Calibri" panose="020F0502020204030204" pitchFamily="34" charset="0"/>
              </a:rPr>
              <a:t>Die schriftliche Prüfung besteht aus vier Teilen:</a:t>
            </a:r>
            <a:endParaRPr lang="de-DE" sz="3200" b="0" strike="noStrike" spc="-1" dirty="0">
              <a:latin typeface="Calibri" panose="020F0502020204030204" pitchFamily="34" charset="0"/>
              <a:cs typeface="Calibri" panose="020F0502020204030204" pitchFamily="34" charset="0"/>
            </a:endParaRPr>
          </a:p>
          <a:p>
            <a:pPr>
              <a:lnSpc>
                <a:spcPct val="100000"/>
              </a:lnSpc>
            </a:pPr>
            <a:endParaRPr lang="de-DE" sz="3200" b="0" strike="noStrike" spc="-1" dirty="0">
              <a:latin typeface="Calibri" panose="020F0502020204030204" pitchFamily="34" charset="0"/>
              <a:cs typeface="Calibri" panose="020F0502020204030204" pitchFamily="34" charset="0"/>
            </a:endParaRPr>
          </a:p>
          <a:p>
            <a:pPr>
              <a:lnSpc>
                <a:spcPct val="100000"/>
              </a:lnSpc>
            </a:pPr>
            <a:r>
              <a:rPr lang="de-DE" sz="3200" b="1" u="sng" strike="noStrike" spc="-1" dirty="0">
                <a:solidFill>
                  <a:srgbClr val="000000"/>
                </a:solidFill>
                <a:uFillTx/>
                <a:latin typeface="Calibri" panose="020F0502020204030204" pitchFamily="34" charset="0"/>
                <a:cs typeface="Calibri" panose="020F0502020204030204" pitchFamily="34" charset="0"/>
              </a:rPr>
              <a:t>A: Text-</a:t>
            </a:r>
            <a:r>
              <a:rPr lang="de-DE" sz="3200" b="1" u="sng" strike="noStrike" spc="-1" dirty="0" err="1">
                <a:solidFill>
                  <a:srgbClr val="000000"/>
                </a:solidFill>
                <a:uFillTx/>
                <a:latin typeface="Calibri" panose="020F0502020204030204" pitchFamily="34" charset="0"/>
                <a:cs typeface="Calibri" panose="020F0502020204030204" pitchFamily="34" charset="0"/>
              </a:rPr>
              <a:t>based</a:t>
            </a:r>
            <a:r>
              <a:rPr lang="de-DE" sz="3200" b="1" u="sng" strike="noStrike" spc="-1" dirty="0">
                <a:solidFill>
                  <a:srgbClr val="000000"/>
                </a:solidFill>
                <a:uFillTx/>
                <a:latin typeface="Calibri" panose="020F0502020204030204" pitchFamily="34" charset="0"/>
                <a:cs typeface="Calibri" panose="020F0502020204030204" pitchFamily="34" charset="0"/>
              </a:rPr>
              <a:t> </a:t>
            </a:r>
            <a:r>
              <a:rPr lang="de-DE" sz="3200" b="1" u="sng" strike="noStrike" spc="-1" dirty="0" err="1">
                <a:solidFill>
                  <a:srgbClr val="000000"/>
                </a:solidFill>
                <a:uFillTx/>
                <a:latin typeface="Calibri" panose="020F0502020204030204" pitchFamily="34" charset="0"/>
                <a:cs typeface="Calibri" panose="020F0502020204030204" pitchFamily="34" charset="0"/>
              </a:rPr>
              <a:t>tasks</a:t>
            </a:r>
            <a:endParaRPr lang="de-DE" sz="3200" b="1" strike="noStrike" spc="-1" dirty="0">
              <a:latin typeface="Calibri" panose="020F0502020204030204" pitchFamily="34" charset="0"/>
              <a:cs typeface="Calibri" panose="020F0502020204030204" pitchFamily="34" charset="0"/>
            </a:endParaRPr>
          </a:p>
          <a:p>
            <a:pPr>
              <a:lnSpc>
                <a:spcPct val="100000"/>
              </a:lnSpc>
            </a:pPr>
            <a:endParaRPr lang="de-DE" sz="3200" b="0" strike="noStrike" spc="-1" dirty="0">
              <a:latin typeface="Calibri" panose="020F0502020204030204" pitchFamily="34" charset="0"/>
              <a:cs typeface="Calibri" panose="020F0502020204030204" pitchFamily="34" charset="0"/>
            </a:endParaRPr>
          </a:p>
          <a:p>
            <a:pPr>
              <a:lnSpc>
                <a:spcPct val="100000"/>
              </a:lnSpc>
            </a:pPr>
            <a:r>
              <a:rPr lang="de-DE" sz="3200" b="0" strike="noStrike" spc="-1" dirty="0">
                <a:solidFill>
                  <a:srgbClr val="000000"/>
                </a:solidFill>
                <a:latin typeface="Calibri" panose="020F0502020204030204" pitchFamily="34" charset="0"/>
                <a:cs typeface="Calibri" panose="020F0502020204030204" pitchFamily="34" charset="0"/>
              </a:rPr>
              <a:t>Verschiedene Aufgabenstellungen, die sich auf den Text, bzw. die im Text angesprochene Problematik beziehen.</a:t>
            </a:r>
            <a:endParaRPr lang="de-DE" sz="3200" b="0" strike="noStrike" spc="-1" dirty="0">
              <a:latin typeface="Calibri" panose="020F0502020204030204" pitchFamily="34" charset="0"/>
              <a:cs typeface="Calibri" panose="020F0502020204030204" pitchFamily="34" charset="0"/>
            </a:endParaRPr>
          </a:p>
          <a:p>
            <a:pPr>
              <a:lnSpc>
                <a:spcPct val="100000"/>
              </a:lnSpc>
            </a:pPr>
            <a:endParaRPr lang="de-DE" sz="3200" b="0" strike="noStrike" spc="-1" dirty="0">
              <a:latin typeface="Calibri" panose="020F0502020204030204" pitchFamily="34" charset="0"/>
              <a:cs typeface="Calibri" panose="020F0502020204030204" pitchFamily="34" charset="0"/>
            </a:endParaRPr>
          </a:p>
          <a:p>
            <a:pPr>
              <a:lnSpc>
                <a:spcPct val="100000"/>
              </a:lnSpc>
            </a:pPr>
            <a:r>
              <a:rPr lang="de-DE" sz="3200" b="0" strike="noStrike" spc="-1" dirty="0">
                <a:solidFill>
                  <a:srgbClr val="000000"/>
                </a:solidFill>
                <a:latin typeface="Calibri" panose="020F0502020204030204" pitchFamily="34" charset="0"/>
                <a:cs typeface="Calibri" panose="020F0502020204030204" pitchFamily="34" charset="0"/>
              </a:rPr>
              <a:t>Beispiele für Aufgabenstellungen: </a:t>
            </a:r>
          </a:p>
          <a:p>
            <a:pPr>
              <a:lnSpc>
                <a:spcPct val="100000"/>
              </a:lnSpc>
            </a:pPr>
            <a:endParaRPr lang="de-DE" sz="3200" b="0" strike="noStrike" spc="-1" dirty="0">
              <a:latin typeface="Calibri" panose="020F0502020204030204" pitchFamily="34" charset="0"/>
              <a:cs typeface="Calibri" panose="020F0502020204030204" pitchFamily="34" charset="0"/>
            </a:endParaRPr>
          </a:p>
          <a:p>
            <a:pPr>
              <a:lnSpc>
                <a:spcPct val="100000"/>
              </a:lnSpc>
            </a:pP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Decide</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whether</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the</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statements</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are</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right</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or</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wrong</a:t>
            </a:r>
            <a:endParaRPr lang="de-DE" sz="3200" b="0" i="1" strike="noStrike" spc="-1" dirty="0">
              <a:latin typeface="Calibri" panose="020F0502020204030204" pitchFamily="34" charset="0"/>
              <a:cs typeface="Calibri" panose="020F0502020204030204" pitchFamily="34" charset="0"/>
            </a:endParaRPr>
          </a:p>
          <a:p>
            <a:pPr>
              <a:lnSpc>
                <a:spcPct val="100000"/>
              </a:lnSpc>
            </a:pPr>
            <a:r>
              <a:rPr lang="de-DE" sz="3200" b="0"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Answer</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the</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questions</a:t>
            </a:r>
            <a:r>
              <a:rPr lang="de-DE" sz="3200" b="0" i="1" strike="noStrike" spc="-1" dirty="0">
                <a:solidFill>
                  <a:srgbClr val="000000"/>
                </a:solidFill>
                <a:latin typeface="Calibri" panose="020F0502020204030204" pitchFamily="34" charset="0"/>
                <a:cs typeface="Calibri" panose="020F0502020204030204" pitchFamily="34" charset="0"/>
              </a:rPr>
              <a:t> in </a:t>
            </a:r>
            <a:r>
              <a:rPr lang="de-DE" sz="3200" b="0" i="1" strike="noStrike" spc="-1" dirty="0" err="1">
                <a:solidFill>
                  <a:srgbClr val="000000"/>
                </a:solidFill>
                <a:latin typeface="Calibri" panose="020F0502020204030204" pitchFamily="34" charset="0"/>
                <a:cs typeface="Calibri" panose="020F0502020204030204" pitchFamily="34" charset="0"/>
              </a:rPr>
              <a:t>complete</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sentences</a:t>
            </a:r>
            <a:r>
              <a:rPr lang="de-DE" sz="3200" b="0" strike="noStrike" spc="-1" dirty="0">
                <a:solidFill>
                  <a:srgbClr val="000000"/>
                </a:solidFill>
                <a:latin typeface="Calibri" panose="020F0502020204030204" pitchFamily="34" charset="0"/>
                <a:cs typeface="Calibri" panose="020F0502020204030204" pitchFamily="34" charset="0"/>
              </a:rPr>
              <a:t>, usw.</a:t>
            </a:r>
            <a:endParaRPr lang="de-DE" sz="3200" b="0" strike="noStrike" spc="-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7125665"/>
      </p:ext>
    </p:extLst>
  </p:cSld>
  <p:clrMapOvr>
    <a:masterClrMapping/>
  </p:clrMapOvr>
  <p:transition spd="slow">
    <p:split orient="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p:bldP spid="1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2"/>
          <p:cNvSpPr/>
          <p:nvPr/>
        </p:nvSpPr>
        <p:spPr>
          <a:xfrm>
            <a:off x="864000" y="1278194"/>
            <a:ext cx="7772000" cy="4985446"/>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0000" lnSpcReduction="20000"/>
          </a:bodyPr>
          <a:lstStyle/>
          <a:p>
            <a:pPr>
              <a:lnSpc>
                <a:spcPct val="100000"/>
              </a:lnSpc>
            </a:pPr>
            <a:r>
              <a:rPr lang="de-DE" sz="3200" b="1" u="sng" strike="noStrike" spc="-1" dirty="0">
                <a:solidFill>
                  <a:srgbClr val="000000"/>
                </a:solidFill>
                <a:uFillTx/>
                <a:latin typeface="Calibri" panose="020F0502020204030204" pitchFamily="34" charset="0"/>
                <a:cs typeface="Calibri" panose="020F0502020204030204" pitchFamily="34" charset="0"/>
              </a:rPr>
              <a:t>B: </a:t>
            </a:r>
            <a:r>
              <a:rPr lang="de-DE" sz="3200" b="1" u="sng" strike="noStrike" spc="-1" dirty="0" err="1">
                <a:solidFill>
                  <a:srgbClr val="000000"/>
                </a:solidFill>
                <a:uFillTx/>
                <a:latin typeface="Calibri" panose="020F0502020204030204" pitchFamily="34" charset="0"/>
                <a:cs typeface="Calibri" panose="020F0502020204030204" pitchFamily="34" charset="0"/>
              </a:rPr>
              <a:t>Use</a:t>
            </a:r>
            <a:r>
              <a:rPr lang="de-DE" sz="3200" b="1" u="sng" strike="noStrike" spc="-1" dirty="0">
                <a:solidFill>
                  <a:srgbClr val="000000"/>
                </a:solidFill>
                <a:uFillTx/>
                <a:latin typeface="Calibri" panose="020F0502020204030204" pitchFamily="34" charset="0"/>
                <a:cs typeface="Calibri" panose="020F0502020204030204" pitchFamily="34" charset="0"/>
              </a:rPr>
              <a:t> </a:t>
            </a:r>
            <a:r>
              <a:rPr lang="de-DE" sz="3200" b="1" u="sng" strike="noStrike" spc="-1" dirty="0" err="1">
                <a:solidFill>
                  <a:srgbClr val="000000"/>
                </a:solidFill>
                <a:uFillTx/>
                <a:latin typeface="Calibri" panose="020F0502020204030204" pitchFamily="34" charset="0"/>
                <a:cs typeface="Calibri" panose="020F0502020204030204" pitchFamily="34" charset="0"/>
              </a:rPr>
              <a:t>of</a:t>
            </a:r>
            <a:r>
              <a:rPr lang="de-DE" sz="3200" b="1" u="sng" strike="noStrike" spc="-1" dirty="0">
                <a:solidFill>
                  <a:srgbClr val="000000"/>
                </a:solidFill>
                <a:uFillTx/>
                <a:latin typeface="Calibri" panose="020F0502020204030204" pitchFamily="34" charset="0"/>
                <a:cs typeface="Calibri" panose="020F0502020204030204" pitchFamily="34" charset="0"/>
              </a:rPr>
              <a:t> </a:t>
            </a:r>
            <a:r>
              <a:rPr lang="de-DE" sz="3200" b="1" u="sng" strike="noStrike" spc="-1" dirty="0" err="1">
                <a:solidFill>
                  <a:srgbClr val="000000"/>
                </a:solidFill>
                <a:uFillTx/>
                <a:latin typeface="Calibri" panose="020F0502020204030204" pitchFamily="34" charset="0"/>
                <a:cs typeface="Calibri" panose="020F0502020204030204" pitchFamily="34" charset="0"/>
              </a:rPr>
              <a:t>language</a:t>
            </a:r>
            <a:endParaRPr lang="de-DE" sz="3200" b="1" strike="noStrike" spc="-1" dirty="0">
              <a:latin typeface="Calibri" panose="020F0502020204030204" pitchFamily="34" charset="0"/>
              <a:cs typeface="Calibri" panose="020F0502020204030204" pitchFamily="34" charset="0"/>
            </a:endParaRPr>
          </a:p>
          <a:p>
            <a:pPr>
              <a:lnSpc>
                <a:spcPct val="120000"/>
              </a:lnSpc>
            </a:pPr>
            <a:endParaRPr lang="de-DE" sz="3200" b="0" strike="noStrike" spc="-1" dirty="0">
              <a:latin typeface="Calibri" panose="020F0502020204030204" pitchFamily="34" charset="0"/>
              <a:cs typeface="Calibri" panose="020F0502020204030204" pitchFamily="34" charset="0"/>
            </a:endParaRPr>
          </a:p>
          <a:p>
            <a:pPr>
              <a:lnSpc>
                <a:spcPct val="120000"/>
              </a:lnSpc>
            </a:pPr>
            <a:r>
              <a:rPr lang="de-DE" sz="3200" b="0" strike="noStrike" spc="-1" dirty="0">
                <a:solidFill>
                  <a:srgbClr val="000000"/>
                </a:solidFill>
                <a:latin typeface="Calibri" panose="020F0502020204030204" pitchFamily="34" charset="0"/>
                <a:ea typeface="WenQuanYi Micro Hei"/>
                <a:cs typeface="Calibri" panose="020F0502020204030204" pitchFamily="34" charset="0"/>
              </a:rPr>
              <a:t>Aufgabenstellungen, die sprachliche und grammatikalische Kenntnisse und Fertigkeiten überprüfen. </a:t>
            </a:r>
            <a:r>
              <a:rPr lang="de-DE" sz="3200" b="0" strike="noStrike" spc="-1" dirty="0">
                <a:solidFill>
                  <a:srgbClr val="000000"/>
                </a:solidFill>
                <a:latin typeface="Calibri" panose="020F0502020204030204" pitchFamily="34" charset="0"/>
                <a:cs typeface="Calibri" panose="020F0502020204030204" pitchFamily="34" charset="0"/>
              </a:rPr>
              <a:t>Passend zum Inhalt des Textes und dem verwendeten Vokabular. </a:t>
            </a:r>
            <a:endParaRPr lang="de-DE" sz="3200" b="0" strike="noStrike" spc="-1" dirty="0">
              <a:latin typeface="Calibri" panose="020F0502020204030204" pitchFamily="34" charset="0"/>
              <a:cs typeface="Calibri" panose="020F0502020204030204" pitchFamily="34" charset="0"/>
            </a:endParaRPr>
          </a:p>
          <a:p>
            <a:pPr>
              <a:lnSpc>
                <a:spcPct val="120000"/>
              </a:lnSpc>
            </a:pPr>
            <a:endParaRPr lang="de-DE" sz="3200" b="0" strike="noStrike" spc="-1" dirty="0">
              <a:latin typeface="Calibri" panose="020F0502020204030204" pitchFamily="34" charset="0"/>
              <a:cs typeface="Calibri" panose="020F0502020204030204" pitchFamily="34" charset="0"/>
            </a:endParaRPr>
          </a:p>
          <a:p>
            <a:pPr>
              <a:lnSpc>
                <a:spcPct val="120000"/>
              </a:lnSpc>
            </a:pPr>
            <a:r>
              <a:rPr lang="de-DE" sz="3200" b="0" strike="noStrike" spc="-1" dirty="0">
                <a:solidFill>
                  <a:srgbClr val="000000"/>
                </a:solidFill>
                <a:latin typeface="Calibri" panose="020F0502020204030204" pitchFamily="34" charset="0"/>
                <a:cs typeface="Calibri" panose="020F0502020204030204" pitchFamily="34" charset="0"/>
              </a:rPr>
              <a:t>Beispiele für Aufgabenstellungen: </a:t>
            </a:r>
          </a:p>
          <a:p>
            <a:pPr>
              <a:lnSpc>
                <a:spcPct val="120000"/>
              </a:lnSpc>
            </a:pPr>
            <a:endParaRPr lang="de-DE" sz="3200" b="0" strike="noStrike" spc="-1" dirty="0">
              <a:latin typeface="Calibri" panose="020F0502020204030204" pitchFamily="34" charset="0"/>
              <a:cs typeface="Calibri" panose="020F0502020204030204" pitchFamily="34" charset="0"/>
            </a:endParaRPr>
          </a:p>
          <a:p>
            <a:pPr>
              <a:lnSpc>
                <a:spcPct val="120000"/>
              </a:lnSpc>
            </a:pPr>
            <a:r>
              <a:rPr lang="de-DE" sz="3200" b="0"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a:solidFill>
                  <a:srgbClr val="000000"/>
                </a:solidFill>
                <a:latin typeface="Calibri" panose="020F0502020204030204" pitchFamily="34" charset="0"/>
                <a:cs typeface="Calibri" panose="020F0502020204030204" pitchFamily="34" charset="0"/>
              </a:rPr>
              <a:t>Find </a:t>
            </a:r>
            <a:r>
              <a:rPr lang="de-DE" sz="3200" b="0" i="1" strike="noStrike" spc="-1" dirty="0" err="1">
                <a:solidFill>
                  <a:srgbClr val="000000"/>
                </a:solidFill>
                <a:latin typeface="Calibri" panose="020F0502020204030204" pitchFamily="34" charset="0"/>
                <a:cs typeface="Calibri" panose="020F0502020204030204" pitchFamily="34" charset="0"/>
              </a:rPr>
              <a:t>the</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opposites</a:t>
            </a:r>
            <a:r>
              <a:rPr lang="de-DE" sz="3200" b="0" i="1" strike="noStrike" spc="-1" dirty="0">
                <a:solidFill>
                  <a:srgbClr val="000000"/>
                </a:solidFill>
                <a:latin typeface="Calibri" panose="020F0502020204030204" pitchFamily="34" charset="0"/>
                <a:cs typeface="Calibri" panose="020F0502020204030204" pitchFamily="34" charset="0"/>
              </a:rPr>
              <a:t> in </a:t>
            </a:r>
            <a:r>
              <a:rPr lang="de-DE" sz="3200" b="0" i="1" strike="noStrike" spc="-1" dirty="0" err="1">
                <a:solidFill>
                  <a:srgbClr val="000000"/>
                </a:solidFill>
                <a:latin typeface="Calibri" panose="020F0502020204030204" pitchFamily="34" charset="0"/>
                <a:cs typeface="Calibri" panose="020F0502020204030204" pitchFamily="34" charset="0"/>
              </a:rPr>
              <a:t>the</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text</a:t>
            </a:r>
            <a:endParaRPr lang="de-DE" sz="3200" b="0" i="1" strike="noStrike" spc="-1" dirty="0">
              <a:latin typeface="Calibri" panose="020F0502020204030204" pitchFamily="34" charset="0"/>
              <a:cs typeface="Calibri" panose="020F0502020204030204" pitchFamily="34" charset="0"/>
            </a:endParaRPr>
          </a:p>
          <a:p>
            <a:pPr>
              <a:lnSpc>
                <a:spcPct val="120000"/>
              </a:lnSpc>
            </a:pPr>
            <a:r>
              <a:rPr lang="de-DE" sz="3200" b="0" i="1" strike="noStrike" spc="-1" dirty="0">
                <a:solidFill>
                  <a:srgbClr val="000000"/>
                </a:solidFill>
                <a:latin typeface="Calibri" panose="020F0502020204030204" pitchFamily="34" charset="0"/>
                <a:cs typeface="Calibri" panose="020F0502020204030204" pitchFamily="34" charset="0"/>
              </a:rPr>
              <a:t>- Find </a:t>
            </a:r>
            <a:r>
              <a:rPr lang="de-DE" sz="3200" b="0" i="1" strike="noStrike" spc="-1" dirty="0" err="1">
                <a:solidFill>
                  <a:srgbClr val="000000"/>
                </a:solidFill>
                <a:latin typeface="Calibri" panose="020F0502020204030204" pitchFamily="34" charset="0"/>
                <a:cs typeface="Calibri" panose="020F0502020204030204" pitchFamily="34" charset="0"/>
              </a:rPr>
              <a:t>words</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or</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expressions</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that</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mean</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more</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or</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less</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the</a:t>
            </a:r>
            <a:r>
              <a:rPr lang="de-DE" sz="3200" b="0" i="1" strike="noStrike" spc="-1" dirty="0">
                <a:solidFill>
                  <a:srgbClr val="000000"/>
                </a:solidFill>
                <a:latin typeface="Calibri" panose="020F0502020204030204" pitchFamily="34" charset="0"/>
                <a:cs typeface="Calibri" panose="020F0502020204030204" pitchFamily="34" charset="0"/>
              </a:rPr>
              <a:t> same, </a:t>
            </a:r>
            <a:endParaRPr lang="de-DE" sz="3200" b="0" i="1" strike="noStrike" spc="-1" dirty="0">
              <a:latin typeface="Calibri" panose="020F0502020204030204" pitchFamily="34" charset="0"/>
              <a:cs typeface="Calibri" panose="020F0502020204030204" pitchFamily="34" charset="0"/>
            </a:endParaRPr>
          </a:p>
          <a:p>
            <a:pPr>
              <a:lnSpc>
                <a:spcPct val="120000"/>
              </a:lnSpc>
            </a:pP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Explain</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one</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of</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the</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following</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words</a:t>
            </a:r>
            <a:r>
              <a:rPr lang="de-DE" sz="3200" b="0" i="1" strike="noStrike" spc="-1" dirty="0">
                <a:solidFill>
                  <a:srgbClr val="000000"/>
                </a:solidFill>
                <a:latin typeface="Calibri" panose="020F0502020204030204" pitchFamily="34" charset="0"/>
                <a:cs typeface="Calibri" panose="020F0502020204030204" pitchFamily="34" charset="0"/>
              </a:rPr>
              <a:t> in </a:t>
            </a:r>
            <a:r>
              <a:rPr lang="de-DE" sz="3200" b="0" i="1" strike="noStrike" spc="-1" dirty="0" err="1">
                <a:solidFill>
                  <a:srgbClr val="000000"/>
                </a:solidFill>
                <a:latin typeface="Calibri" panose="020F0502020204030204" pitchFamily="34" charset="0"/>
                <a:cs typeface="Calibri" panose="020F0502020204030204" pitchFamily="34" charset="0"/>
              </a:rPr>
              <a:t>complete</a:t>
            </a: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sentences</a:t>
            </a:r>
            <a:endParaRPr lang="de-DE" sz="3200" b="0" i="1" strike="noStrike" spc="-1" dirty="0">
              <a:latin typeface="Calibri" panose="020F0502020204030204" pitchFamily="34" charset="0"/>
              <a:cs typeface="Calibri" panose="020F0502020204030204" pitchFamily="34" charset="0"/>
            </a:endParaRPr>
          </a:p>
          <a:p>
            <a:pPr>
              <a:lnSpc>
                <a:spcPct val="120000"/>
              </a:lnSpc>
            </a:pPr>
            <a:r>
              <a:rPr lang="de-DE" sz="3200" b="0" i="1" strike="noStrike" spc="-1" dirty="0">
                <a:solidFill>
                  <a:srgbClr val="000000"/>
                </a:solidFill>
                <a:latin typeface="Calibri" panose="020F0502020204030204" pitchFamily="34" charset="0"/>
                <a:cs typeface="Calibri" panose="020F0502020204030204" pitchFamily="34" charset="0"/>
              </a:rPr>
              <a:t>- </a:t>
            </a:r>
            <a:r>
              <a:rPr lang="de-DE" sz="3200" b="0" i="1" strike="noStrike" spc="-1" dirty="0" err="1">
                <a:solidFill>
                  <a:srgbClr val="000000"/>
                </a:solidFill>
                <a:latin typeface="Calibri" panose="020F0502020204030204" pitchFamily="34" charset="0"/>
                <a:cs typeface="Calibri" panose="020F0502020204030204" pitchFamily="34" charset="0"/>
              </a:rPr>
              <a:t>Vocabulary-Grammar</a:t>
            </a:r>
            <a:endParaRPr lang="de-DE" sz="3200" b="0" i="1" strike="noStrike" spc="-1" dirty="0">
              <a:latin typeface="Calibri" panose="020F0502020204030204" pitchFamily="34" charset="0"/>
              <a:cs typeface="Calibri" panose="020F0502020204030204" pitchFamily="34" charset="0"/>
            </a:endParaRPr>
          </a:p>
          <a:p>
            <a:pPr>
              <a:lnSpc>
                <a:spcPct val="120000"/>
              </a:lnSpc>
            </a:pPr>
            <a:r>
              <a:rPr lang="de-DE" sz="3200" b="0" strike="noStrike" spc="-1" dirty="0">
                <a:solidFill>
                  <a:srgbClr val="000000"/>
                </a:solidFill>
                <a:latin typeface="Calibri" panose="020F0502020204030204" pitchFamily="34" charset="0"/>
                <a:cs typeface="Calibri" panose="020F0502020204030204" pitchFamily="34" charset="0"/>
              </a:rPr>
              <a:t>usw.</a:t>
            </a:r>
            <a:endParaRPr lang="de-DE" sz="3200" b="0" strike="noStrike" spc="-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6930979"/>
      </p:ext>
    </p:extLst>
  </p:cSld>
  <p:clrMapOvr>
    <a:masterClrMapping/>
  </p:clrMapOvr>
  <p:transition spd="slow">
    <p:split orient="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2"/>
          <p:cNvSpPr/>
          <p:nvPr/>
        </p:nvSpPr>
        <p:spPr>
          <a:xfrm>
            <a:off x="864000" y="1209368"/>
            <a:ext cx="7631640" cy="5054272"/>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85000" lnSpcReduction="20000"/>
          </a:bodyPr>
          <a:lstStyle/>
          <a:p>
            <a:pPr>
              <a:lnSpc>
                <a:spcPct val="100000"/>
              </a:lnSpc>
            </a:pPr>
            <a:r>
              <a:rPr lang="de-DE" sz="3200" b="0" u="sng" strike="noStrike" spc="-1" dirty="0">
                <a:solidFill>
                  <a:srgbClr val="000000"/>
                </a:solidFill>
                <a:uFillTx/>
                <a:latin typeface="Calibri" panose="020F0502020204030204" pitchFamily="34" charset="0"/>
                <a:cs typeface="Calibri" panose="020F0502020204030204" pitchFamily="34" charset="0"/>
              </a:rPr>
              <a:t>C: Creative </a:t>
            </a:r>
            <a:r>
              <a:rPr lang="de-DE" sz="3200" b="0" u="sng" strike="noStrike" spc="-1" dirty="0" err="1">
                <a:solidFill>
                  <a:srgbClr val="000000"/>
                </a:solidFill>
                <a:uFillTx/>
                <a:latin typeface="Calibri" panose="020F0502020204030204" pitchFamily="34" charset="0"/>
                <a:cs typeface="Calibri" panose="020F0502020204030204" pitchFamily="34" charset="0"/>
              </a:rPr>
              <a:t>writing</a:t>
            </a:r>
            <a:endParaRPr lang="de-DE" sz="3200" b="0" strike="noStrike" spc="-1" dirty="0">
              <a:latin typeface="Calibri" panose="020F0502020204030204" pitchFamily="34" charset="0"/>
              <a:cs typeface="Calibri" panose="020F0502020204030204" pitchFamily="34" charset="0"/>
            </a:endParaRPr>
          </a:p>
          <a:p>
            <a:pPr>
              <a:lnSpc>
                <a:spcPct val="100000"/>
              </a:lnSpc>
            </a:pPr>
            <a:endParaRPr lang="de-DE" sz="3200" b="0" strike="noStrike" spc="-1" dirty="0">
              <a:latin typeface="Calibri" panose="020F0502020204030204" pitchFamily="34" charset="0"/>
              <a:cs typeface="Calibri" panose="020F0502020204030204" pitchFamily="34" charset="0"/>
            </a:endParaRPr>
          </a:p>
          <a:p>
            <a:pPr>
              <a:lnSpc>
                <a:spcPct val="100000"/>
              </a:lnSpc>
            </a:pPr>
            <a:r>
              <a:rPr lang="de-DE" sz="3200" b="0" strike="noStrike" spc="-1" dirty="0">
                <a:solidFill>
                  <a:srgbClr val="000000"/>
                </a:solidFill>
                <a:latin typeface="Calibri" panose="020F0502020204030204" pitchFamily="34" charset="0"/>
                <a:cs typeface="Calibri" panose="020F0502020204030204" pitchFamily="34" charset="0"/>
              </a:rPr>
              <a:t>Zwei Aufgaben zur Textproduktion in der Fremdsprache. Dabei ist die angegebene </a:t>
            </a:r>
            <a:r>
              <a:rPr lang="de-DE" sz="3200" b="0" strike="noStrike" spc="-1" dirty="0" err="1">
                <a:solidFill>
                  <a:srgbClr val="000000"/>
                </a:solidFill>
                <a:latin typeface="Calibri" panose="020F0502020204030204" pitchFamily="34" charset="0"/>
                <a:cs typeface="Calibri" panose="020F0502020204030204" pitchFamily="34" charset="0"/>
              </a:rPr>
              <a:t>Wortzahl</a:t>
            </a:r>
            <a:r>
              <a:rPr lang="de-DE" sz="3200" b="0" strike="noStrike" spc="-1" dirty="0">
                <a:solidFill>
                  <a:srgbClr val="000000"/>
                </a:solidFill>
                <a:latin typeface="Calibri" panose="020F0502020204030204" pitchFamily="34" charset="0"/>
                <a:cs typeface="Calibri" panose="020F0502020204030204" pitchFamily="34" charset="0"/>
              </a:rPr>
              <a:t> ungefähr einzuhalten, sonst erfolgt Punktabzug.</a:t>
            </a:r>
            <a:endParaRPr lang="de-DE" sz="3200" b="0" strike="noStrike" spc="-1" dirty="0">
              <a:latin typeface="Calibri" panose="020F0502020204030204" pitchFamily="34" charset="0"/>
              <a:cs typeface="Calibri" panose="020F0502020204030204" pitchFamily="34" charset="0"/>
            </a:endParaRPr>
          </a:p>
          <a:p>
            <a:pPr>
              <a:lnSpc>
                <a:spcPct val="100000"/>
              </a:lnSpc>
            </a:pPr>
            <a:endParaRPr lang="de-DE" sz="3200" b="0" strike="noStrike" spc="-1" dirty="0">
              <a:latin typeface="Calibri" panose="020F0502020204030204" pitchFamily="34" charset="0"/>
              <a:cs typeface="Calibri" panose="020F0502020204030204" pitchFamily="34" charset="0"/>
            </a:endParaRPr>
          </a:p>
          <a:p>
            <a:pPr>
              <a:lnSpc>
                <a:spcPct val="100000"/>
              </a:lnSpc>
            </a:pPr>
            <a:r>
              <a:rPr lang="de-DE" sz="3200" b="0" strike="noStrike" spc="-1" dirty="0">
                <a:solidFill>
                  <a:srgbClr val="000000"/>
                </a:solidFill>
                <a:latin typeface="Calibri" panose="020F0502020204030204" pitchFamily="34" charset="0"/>
                <a:cs typeface="Calibri" panose="020F0502020204030204" pitchFamily="34" charset="0"/>
              </a:rPr>
              <a:t>C1: Umfang ca. 60 Wörter</a:t>
            </a:r>
          </a:p>
          <a:p>
            <a:pPr>
              <a:lnSpc>
                <a:spcPct val="100000"/>
              </a:lnSpc>
            </a:pPr>
            <a:endParaRPr lang="de-DE" sz="3200" b="0" strike="noStrike" spc="-1" dirty="0">
              <a:latin typeface="Calibri" panose="020F0502020204030204" pitchFamily="34" charset="0"/>
              <a:cs typeface="Calibri" panose="020F0502020204030204" pitchFamily="34" charset="0"/>
            </a:endParaRPr>
          </a:p>
          <a:p>
            <a:pPr>
              <a:lnSpc>
                <a:spcPct val="100000"/>
              </a:lnSpc>
            </a:pPr>
            <a:r>
              <a:rPr lang="de-DE" sz="3200" b="0" strike="noStrike" spc="-1" dirty="0">
                <a:solidFill>
                  <a:srgbClr val="000000"/>
                </a:solidFill>
                <a:latin typeface="Calibri" panose="020F0502020204030204" pitchFamily="34" charset="0"/>
                <a:cs typeface="Calibri" panose="020F0502020204030204" pitchFamily="34" charset="0"/>
              </a:rPr>
              <a:t>Beispiele für Aufgabenstellungen: </a:t>
            </a:r>
            <a:r>
              <a:rPr lang="de-DE" sz="3200" b="0" strike="noStrike" spc="-1" dirty="0" err="1">
                <a:solidFill>
                  <a:srgbClr val="000000"/>
                </a:solidFill>
                <a:latin typeface="Calibri" panose="020F0502020204030204" pitchFamily="34" charset="0"/>
                <a:cs typeface="Calibri" panose="020F0502020204030204" pitchFamily="34" charset="0"/>
              </a:rPr>
              <a:t>Give</a:t>
            </a:r>
            <a:r>
              <a:rPr lang="de-DE" sz="3200" b="0" strike="noStrike" spc="-1" dirty="0">
                <a:solidFill>
                  <a:srgbClr val="000000"/>
                </a:solidFill>
                <a:latin typeface="Calibri" panose="020F0502020204030204" pitchFamily="34" charset="0"/>
                <a:cs typeface="Calibri" panose="020F0502020204030204" pitchFamily="34" charset="0"/>
              </a:rPr>
              <a:t> </a:t>
            </a:r>
            <a:r>
              <a:rPr lang="de-DE" sz="3200" b="0" strike="noStrike" spc="-1" dirty="0" err="1">
                <a:solidFill>
                  <a:srgbClr val="000000"/>
                </a:solidFill>
                <a:latin typeface="Calibri" panose="020F0502020204030204" pitchFamily="34" charset="0"/>
                <a:cs typeface="Calibri" panose="020F0502020204030204" pitchFamily="34" charset="0"/>
              </a:rPr>
              <a:t>your</a:t>
            </a:r>
            <a:r>
              <a:rPr lang="de-DE" sz="3200" b="0" strike="noStrike" spc="-1" dirty="0">
                <a:solidFill>
                  <a:srgbClr val="000000"/>
                </a:solidFill>
                <a:latin typeface="Calibri" panose="020F0502020204030204" pitchFamily="34" charset="0"/>
                <a:cs typeface="Calibri" panose="020F0502020204030204" pitchFamily="34" charset="0"/>
              </a:rPr>
              <a:t> </a:t>
            </a:r>
            <a:r>
              <a:rPr lang="de-DE" sz="3200" b="0" strike="noStrike" spc="-1" dirty="0" err="1">
                <a:solidFill>
                  <a:srgbClr val="000000"/>
                </a:solidFill>
                <a:latin typeface="Calibri" panose="020F0502020204030204" pitchFamily="34" charset="0"/>
                <a:cs typeface="Calibri" panose="020F0502020204030204" pitchFamily="34" charset="0"/>
              </a:rPr>
              <a:t>opinion</a:t>
            </a:r>
            <a:r>
              <a:rPr lang="de-DE" sz="3200" b="0" strike="noStrike" spc="-1" dirty="0">
                <a:solidFill>
                  <a:srgbClr val="000000"/>
                </a:solidFill>
                <a:latin typeface="Calibri" panose="020F0502020204030204" pitchFamily="34" charset="0"/>
                <a:cs typeface="Calibri" panose="020F0502020204030204" pitchFamily="34" charset="0"/>
              </a:rPr>
              <a:t>/ </a:t>
            </a:r>
            <a:r>
              <a:rPr lang="de-DE" sz="3200" b="0" strike="noStrike" spc="-1" dirty="0" err="1">
                <a:solidFill>
                  <a:srgbClr val="000000"/>
                </a:solidFill>
                <a:latin typeface="Calibri" panose="020F0502020204030204" pitchFamily="34" charset="0"/>
                <a:cs typeface="Calibri" panose="020F0502020204030204" pitchFamily="34" charset="0"/>
              </a:rPr>
              <a:t>What</a:t>
            </a:r>
            <a:r>
              <a:rPr lang="de-DE" sz="3200" b="0" strike="noStrike" spc="-1" dirty="0">
                <a:solidFill>
                  <a:srgbClr val="000000"/>
                </a:solidFill>
                <a:latin typeface="Calibri" panose="020F0502020204030204" pitchFamily="34" charset="0"/>
                <a:cs typeface="Calibri" panose="020F0502020204030204" pitchFamily="34" charset="0"/>
              </a:rPr>
              <a:t> </a:t>
            </a:r>
            <a:r>
              <a:rPr lang="de-DE" sz="3200" b="0" strike="noStrike" spc="-1" dirty="0" err="1">
                <a:solidFill>
                  <a:srgbClr val="000000"/>
                </a:solidFill>
                <a:latin typeface="Calibri" panose="020F0502020204030204" pitchFamily="34" charset="0"/>
                <a:cs typeface="Calibri" panose="020F0502020204030204" pitchFamily="34" charset="0"/>
              </a:rPr>
              <a:t>would</a:t>
            </a:r>
            <a:r>
              <a:rPr lang="de-DE" sz="3200" b="0" strike="noStrike" spc="-1" dirty="0">
                <a:solidFill>
                  <a:srgbClr val="000000"/>
                </a:solidFill>
                <a:latin typeface="Calibri" panose="020F0502020204030204" pitchFamily="34" charset="0"/>
                <a:cs typeface="Calibri" panose="020F0502020204030204" pitchFamily="34" charset="0"/>
              </a:rPr>
              <a:t> </a:t>
            </a:r>
            <a:r>
              <a:rPr lang="de-DE" sz="3200" b="0" strike="noStrike" spc="-1" dirty="0" err="1">
                <a:solidFill>
                  <a:srgbClr val="000000"/>
                </a:solidFill>
                <a:latin typeface="Calibri" panose="020F0502020204030204" pitchFamily="34" charset="0"/>
                <a:cs typeface="Calibri" panose="020F0502020204030204" pitchFamily="34" charset="0"/>
              </a:rPr>
              <a:t>you</a:t>
            </a:r>
            <a:r>
              <a:rPr lang="de-DE" sz="3200" b="0" strike="noStrike" spc="-1" dirty="0">
                <a:solidFill>
                  <a:srgbClr val="000000"/>
                </a:solidFill>
                <a:latin typeface="Calibri" panose="020F0502020204030204" pitchFamily="34" charset="0"/>
                <a:cs typeface="Calibri" panose="020F0502020204030204" pitchFamily="34" charset="0"/>
              </a:rPr>
              <a:t> </a:t>
            </a:r>
            <a:r>
              <a:rPr lang="de-DE" sz="3200" b="0" strike="noStrike" spc="-1" dirty="0" err="1">
                <a:solidFill>
                  <a:srgbClr val="000000"/>
                </a:solidFill>
                <a:latin typeface="Calibri" panose="020F0502020204030204" pitchFamily="34" charset="0"/>
                <a:cs typeface="Calibri" panose="020F0502020204030204" pitchFamily="34" charset="0"/>
              </a:rPr>
              <a:t>say</a:t>
            </a:r>
            <a:r>
              <a:rPr lang="de-DE" sz="3200" b="0" strike="noStrike" spc="-1" dirty="0">
                <a:solidFill>
                  <a:srgbClr val="000000"/>
                </a:solidFill>
                <a:latin typeface="Calibri" panose="020F0502020204030204" pitchFamily="34" charset="0"/>
                <a:cs typeface="Calibri" panose="020F0502020204030204" pitchFamily="34" charset="0"/>
              </a:rPr>
              <a:t> </a:t>
            </a:r>
            <a:r>
              <a:rPr lang="de-DE" sz="3200" b="0" strike="noStrike" spc="-1" dirty="0" err="1">
                <a:solidFill>
                  <a:srgbClr val="000000"/>
                </a:solidFill>
                <a:latin typeface="Calibri" panose="020F0502020204030204" pitchFamily="34" charset="0"/>
                <a:cs typeface="Calibri" panose="020F0502020204030204" pitchFamily="34" charset="0"/>
              </a:rPr>
              <a:t>or</a:t>
            </a:r>
            <a:r>
              <a:rPr lang="de-DE" sz="3200" b="0" strike="noStrike" spc="-1" dirty="0">
                <a:solidFill>
                  <a:srgbClr val="000000"/>
                </a:solidFill>
                <a:latin typeface="Calibri" panose="020F0502020204030204" pitchFamily="34" charset="0"/>
                <a:cs typeface="Calibri" panose="020F0502020204030204" pitchFamily="34" charset="0"/>
              </a:rPr>
              <a:t> do? </a:t>
            </a:r>
            <a:endParaRPr lang="de-DE" sz="3200" b="0" strike="noStrike" spc="-1" dirty="0">
              <a:latin typeface="Calibri" panose="020F0502020204030204" pitchFamily="34" charset="0"/>
              <a:cs typeface="Calibri" panose="020F0502020204030204" pitchFamily="34" charset="0"/>
            </a:endParaRPr>
          </a:p>
          <a:p>
            <a:pPr>
              <a:lnSpc>
                <a:spcPct val="100000"/>
              </a:lnSpc>
            </a:pPr>
            <a:endParaRPr lang="de-DE" sz="3200" b="0" strike="noStrike" spc="-1" dirty="0">
              <a:latin typeface="Calibri" panose="020F0502020204030204" pitchFamily="34" charset="0"/>
              <a:cs typeface="Calibri" panose="020F0502020204030204" pitchFamily="34" charset="0"/>
            </a:endParaRPr>
          </a:p>
          <a:p>
            <a:pPr>
              <a:lnSpc>
                <a:spcPct val="100000"/>
              </a:lnSpc>
            </a:pPr>
            <a:r>
              <a:rPr lang="de-DE" sz="3200" b="0" strike="noStrike" spc="-1" dirty="0">
                <a:solidFill>
                  <a:srgbClr val="000000"/>
                </a:solidFill>
                <a:latin typeface="Calibri" panose="020F0502020204030204" pitchFamily="34" charset="0"/>
                <a:cs typeface="Calibri" panose="020F0502020204030204" pitchFamily="34" charset="0"/>
              </a:rPr>
              <a:t>C2: Umfang ca. 120 Wörter</a:t>
            </a:r>
          </a:p>
          <a:p>
            <a:pPr>
              <a:lnSpc>
                <a:spcPct val="100000"/>
              </a:lnSpc>
            </a:pPr>
            <a:endParaRPr lang="de-DE" sz="3200" b="0" strike="noStrike" spc="-1" dirty="0">
              <a:latin typeface="Calibri" panose="020F0502020204030204" pitchFamily="34" charset="0"/>
              <a:cs typeface="Calibri" panose="020F0502020204030204" pitchFamily="34" charset="0"/>
            </a:endParaRPr>
          </a:p>
          <a:p>
            <a:pPr>
              <a:lnSpc>
                <a:spcPct val="100000"/>
              </a:lnSpc>
            </a:pPr>
            <a:r>
              <a:rPr lang="de-DE" sz="3200" b="0" strike="noStrike" spc="-1" dirty="0">
                <a:solidFill>
                  <a:srgbClr val="000000"/>
                </a:solidFill>
                <a:latin typeface="Calibri" panose="020F0502020204030204" pitchFamily="34" charset="0"/>
                <a:cs typeface="Calibri" panose="020F0502020204030204" pitchFamily="34" charset="0"/>
              </a:rPr>
              <a:t>Beispiele für Aufgabenstellung: Write a </a:t>
            </a:r>
            <a:r>
              <a:rPr lang="de-DE" sz="3200" b="0" strike="noStrike" spc="-1" dirty="0" err="1">
                <a:solidFill>
                  <a:srgbClr val="000000"/>
                </a:solidFill>
                <a:latin typeface="Calibri" panose="020F0502020204030204" pitchFamily="34" charset="0"/>
                <a:cs typeface="Calibri" panose="020F0502020204030204" pitchFamily="34" charset="0"/>
              </a:rPr>
              <a:t>text</a:t>
            </a:r>
            <a:r>
              <a:rPr lang="de-DE" sz="3200" b="0" strike="noStrike" spc="-1" dirty="0">
                <a:solidFill>
                  <a:srgbClr val="000000"/>
                </a:solidFill>
                <a:latin typeface="Calibri" panose="020F0502020204030204" pitchFamily="34" charset="0"/>
                <a:cs typeface="Calibri" panose="020F0502020204030204" pitchFamily="34" charset="0"/>
              </a:rPr>
              <a:t>.../ Write an </a:t>
            </a:r>
            <a:r>
              <a:rPr lang="de-DE" sz="3200" b="0" strike="noStrike" spc="-1" dirty="0" err="1">
                <a:solidFill>
                  <a:srgbClr val="000000"/>
                </a:solidFill>
                <a:latin typeface="Calibri" panose="020F0502020204030204" pitchFamily="34" charset="0"/>
                <a:cs typeface="Calibri" panose="020F0502020204030204" pitchFamily="34" charset="0"/>
              </a:rPr>
              <a:t>article</a:t>
            </a:r>
            <a:r>
              <a:rPr lang="de-DE" sz="3200" b="0" strike="noStrike" spc="-1" dirty="0">
                <a:solidFill>
                  <a:srgbClr val="000000"/>
                </a:solidFill>
                <a:latin typeface="Calibri" panose="020F0502020204030204" pitchFamily="34" charset="0"/>
                <a:cs typeface="Calibri" panose="020F0502020204030204" pitchFamily="34" charset="0"/>
              </a:rPr>
              <a:t>.../ Write a </a:t>
            </a:r>
            <a:r>
              <a:rPr lang="de-DE" sz="3200" b="0" strike="noStrike" spc="-1" dirty="0" err="1">
                <a:solidFill>
                  <a:srgbClr val="000000"/>
                </a:solidFill>
                <a:latin typeface="Calibri" panose="020F0502020204030204" pitchFamily="34" charset="0"/>
                <a:cs typeface="Calibri" panose="020F0502020204030204" pitchFamily="34" charset="0"/>
              </a:rPr>
              <a:t>letter</a:t>
            </a:r>
            <a:r>
              <a:rPr lang="de-DE" sz="3200" b="0" strike="noStrike" spc="-1" dirty="0">
                <a:solidFill>
                  <a:srgbClr val="000000"/>
                </a:solidFill>
                <a:latin typeface="Calibri" panose="020F0502020204030204" pitchFamily="34" charset="0"/>
                <a:cs typeface="Calibri" panose="020F0502020204030204" pitchFamily="34" charset="0"/>
              </a:rPr>
              <a:t>… / Write an </a:t>
            </a:r>
            <a:r>
              <a:rPr lang="de-DE" sz="3200" b="0" strike="noStrike" spc="-1" dirty="0" err="1">
                <a:solidFill>
                  <a:srgbClr val="000000"/>
                </a:solidFill>
                <a:latin typeface="Calibri" panose="020F0502020204030204" pitchFamily="34" charset="0"/>
                <a:cs typeface="Calibri" panose="020F0502020204030204" pitchFamily="34" charset="0"/>
              </a:rPr>
              <a:t>e-mail</a:t>
            </a:r>
            <a:r>
              <a:rPr lang="de-DE" sz="3200" b="0" strike="noStrike" spc="-1" dirty="0">
                <a:solidFill>
                  <a:srgbClr val="000000"/>
                </a:solidFill>
                <a:latin typeface="Calibri" panose="020F0502020204030204" pitchFamily="34" charset="0"/>
                <a:cs typeface="Calibri" panose="020F0502020204030204" pitchFamily="34" charset="0"/>
              </a:rPr>
              <a:t>,… </a:t>
            </a:r>
            <a:r>
              <a:rPr lang="de-DE" sz="3200" b="0" strike="noStrike" spc="-1" dirty="0" err="1">
                <a:solidFill>
                  <a:srgbClr val="000000"/>
                </a:solidFill>
                <a:latin typeface="Calibri" panose="020F0502020204030204" pitchFamily="34" charset="0"/>
                <a:cs typeface="Calibri" panose="020F0502020204030204" pitchFamily="34" charset="0"/>
              </a:rPr>
              <a:t>usw</a:t>
            </a:r>
            <a:endParaRPr lang="de-DE" sz="3200" b="0" strike="noStrike" spc="-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2863625"/>
      </p:ext>
    </p:extLst>
  </p:cSld>
  <p:clrMapOvr>
    <a:masterClrMapping/>
  </p:clrMapOvr>
  <p:transition spd="slow">
    <p:split orient="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2"/>
          <p:cNvSpPr/>
          <p:nvPr/>
        </p:nvSpPr>
        <p:spPr>
          <a:xfrm>
            <a:off x="864000" y="1101213"/>
            <a:ext cx="7631640" cy="3938427"/>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lnSpcReduction="10000"/>
          </a:bodyPr>
          <a:lstStyle/>
          <a:p>
            <a:pPr>
              <a:lnSpc>
                <a:spcPct val="100000"/>
              </a:lnSpc>
            </a:pPr>
            <a:r>
              <a:rPr lang="de-DE" sz="3200" b="0" u="sng" strike="noStrike" spc="-1" dirty="0">
                <a:solidFill>
                  <a:srgbClr val="000000"/>
                </a:solidFill>
                <a:uFillTx/>
                <a:latin typeface="Calibri" panose="020F0502020204030204" pitchFamily="34" charset="0"/>
                <a:cs typeface="Calibri" panose="020F0502020204030204" pitchFamily="34" charset="0"/>
              </a:rPr>
              <a:t>D: Skills </a:t>
            </a:r>
            <a:r>
              <a:rPr lang="de-DE" sz="3200" b="0" u="sng" strike="noStrike" spc="-1" dirty="0" err="1">
                <a:solidFill>
                  <a:srgbClr val="000000"/>
                </a:solidFill>
                <a:uFillTx/>
                <a:latin typeface="Calibri" panose="020F0502020204030204" pitchFamily="34" charset="0"/>
                <a:cs typeface="Calibri" panose="020F0502020204030204" pitchFamily="34" charset="0"/>
              </a:rPr>
              <a:t>and</a:t>
            </a:r>
            <a:r>
              <a:rPr lang="de-DE" sz="3200" b="0" u="sng" strike="noStrike" spc="-1" dirty="0">
                <a:solidFill>
                  <a:srgbClr val="000000"/>
                </a:solidFill>
                <a:uFillTx/>
                <a:latin typeface="Calibri" panose="020F0502020204030204" pitchFamily="34" charset="0"/>
                <a:cs typeface="Calibri" panose="020F0502020204030204" pitchFamily="34" charset="0"/>
              </a:rPr>
              <a:t> </a:t>
            </a:r>
            <a:r>
              <a:rPr lang="de-DE" sz="3200" b="0" u="sng" strike="noStrike" spc="-1" dirty="0" err="1">
                <a:solidFill>
                  <a:srgbClr val="000000"/>
                </a:solidFill>
                <a:uFillTx/>
                <a:latin typeface="Calibri" panose="020F0502020204030204" pitchFamily="34" charset="0"/>
                <a:cs typeface="Calibri" panose="020F0502020204030204" pitchFamily="34" charset="0"/>
              </a:rPr>
              <a:t>techniques</a:t>
            </a:r>
            <a:endParaRPr lang="de-DE" sz="3200" b="0" strike="noStrike" spc="-1" dirty="0">
              <a:latin typeface="Calibri" panose="020F0502020204030204" pitchFamily="34" charset="0"/>
              <a:cs typeface="Calibri" panose="020F0502020204030204" pitchFamily="34" charset="0"/>
            </a:endParaRPr>
          </a:p>
          <a:p>
            <a:pPr>
              <a:lnSpc>
                <a:spcPct val="100000"/>
              </a:lnSpc>
            </a:pPr>
            <a:endParaRPr lang="de-DE" sz="3200" b="0" strike="noStrike" spc="-1" dirty="0">
              <a:latin typeface="Calibri" panose="020F0502020204030204" pitchFamily="34" charset="0"/>
              <a:cs typeface="Calibri" panose="020F0502020204030204" pitchFamily="34" charset="0"/>
            </a:endParaRPr>
          </a:p>
          <a:p>
            <a:pPr>
              <a:lnSpc>
                <a:spcPct val="100000"/>
              </a:lnSpc>
            </a:pPr>
            <a:r>
              <a:rPr lang="de-DE" sz="3200" b="0" strike="noStrike" spc="-1" dirty="0">
                <a:solidFill>
                  <a:srgbClr val="000000"/>
                </a:solidFill>
                <a:latin typeface="Calibri" panose="020F0502020204030204" pitchFamily="34" charset="0"/>
                <a:cs typeface="Calibri" panose="020F0502020204030204" pitchFamily="34" charset="0"/>
              </a:rPr>
              <a:t>Aufgabenstellungen:</a:t>
            </a:r>
            <a:endParaRPr lang="de-DE" sz="3200" b="0" strike="noStrike" spc="-1" dirty="0">
              <a:latin typeface="Calibri" panose="020F0502020204030204" pitchFamily="34" charset="0"/>
              <a:cs typeface="Calibri" panose="020F0502020204030204" pitchFamily="34" charset="0"/>
            </a:endParaRPr>
          </a:p>
          <a:p>
            <a:pPr>
              <a:lnSpc>
                <a:spcPct val="100000"/>
              </a:lnSpc>
            </a:pPr>
            <a:r>
              <a:rPr lang="de-DE" sz="3200" b="0" strike="noStrike" spc="-1" dirty="0">
                <a:solidFill>
                  <a:srgbClr val="000000"/>
                </a:solidFill>
                <a:latin typeface="Calibri" panose="020F0502020204030204" pitchFamily="34" charset="0"/>
                <a:cs typeface="Calibri" panose="020F0502020204030204" pitchFamily="34" charset="0"/>
              </a:rPr>
              <a:t>1. Pass on </a:t>
            </a:r>
            <a:r>
              <a:rPr lang="de-DE" sz="3200" b="0" strike="noStrike" spc="-1" dirty="0" err="1">
                <a:solidFill>
                  <a:srgbClr val="000000"/>
                </a:solidFill>
                <a:latin typeface="Calibri" panose="020F0502020204030204" pitchFamily="34" charset="0"/>
                <a:cs typeface="Calibri" panose="020F0502020204030204" pitchFamily="34" charset="0"/>
              </a:rPr>
              <a:t>the</a:t>
            </a:r>
            <a:r>
              <a:rPr lang="de-DE" sz="3200" b="0" strike="noStrike" spc="-1" dirty="0">
                <a:solidFill>
                  <a:srgbClr val="000000"/>
                </a:solidFill>
                <a:latin typeface="Calibri" panose="020F0502020204030204" pitchFamily="34" charset="0"/>
                <a:cs typeface="Calibri" panose="020F0502020204030204" pitchFamily="34" charset="0"/>
              </a:rPr>
              <a:t> </a:t>
            </a:r>
            <a:r>
              <a:rPr lang="de-DE" sz="3200" b="0" strike="noStrike" spc="-1" dirty="0" err="1">
                <a:solidFill>
                  <a:srgbClr val="000000"/>
                </a:solidFill>
                <a:latin typeface="Calibri" panose="020F0502020204030204" pitchFamily="34" charset="0"/>
                <a:cs typeface="Calibri" panose="020F0502020204030204" pitchFamily="34" charset="0"/>
              </a:rPr>
              <a:t>information</a:t>
            </a:r>
            <a:endParaRPr lang="de-DE" sz="3200" b="0" strike="noStrike" spc="-1" dirty="0">
              <a:latin typeface="Calibri" panose="020F0502020204030204" pitchFamily="34" charset="0"/>
              <a:cs typeface="Calibri" panose="020F0502020204030204" pitchFamily="34" charset="0"/>
            </a:endParaRPr>
          </a:p>
          <a:p>
            <a:pPr>
              <a:lnSpc>
                <a:spcPct val="100000"/>
              </a:lnSpc>
            </a:pPr>
            <a:r>
              <a:rPr lang="de-DE" sz="3200" b="0" strike="noStrike" spc="-1" dirty="0">
                <a:solidFill>
                  <a:srgbClr val="000000"/>
                </a:solidFill>
                <a:latin typeface="Calibri" panose="020F0502020204030204" pitchFamily="34" charset="0"/>
                <a:cs typeface="Calibri" panose="020F0502020204030204" pitchFamily="34" charset="0"/>
              </a:rPr>
              <a:t>2. Mediation</a:t>
            </a:r>
            <a:endParaRPr lang="de-DE" sz="3200" b="0" strike="noStrike" spc="-1" dirty="0">
              <a:latin typeface="Calibri" panose="020F0502020204030204" pitchFamily="34" charset="0"/>
              <a:cs typeface="Calibri" panose="020F0502020204030204" pitchFamily="34" charset="0"/>
            </a:endParaRPr>
          </a:p>
          <a:p>
            <a:pPr>
              <a:lnSpc>
                <a:spcPct val="100000"/>
              </a:lnSpc>
            </a:pPr>
            <a:endParaRPr lang="de-DE" sz="3200" b="0" strike="noStrike" spc="-1" dirty="0">
              <a:latin typeface="Calibri" panose="020F0502020204030204" pitchFamily="34" charset="0"/>
              <a:cs typeface="Calibri" panose="020F0502020204030204" pitchFamily="34" charset="0"/>
            </a:endParaRPr>
          </a:p>
          <a:p>
            <a:pPr>
              <a:lnSpc>
                <a:spcPct val="100000"/>
              </a:lnSpc>
            </a:pPr>
            <a:r>
              <a:rPr lang="de-DE" sz="3600" b="0" strike="noStrike" spc="-1" dirty="0">
                <a:solidFill>
                  <a:srgbClr val="000000"/>
                </a:solidFill>
                <a:latin typeface="Calibri" panose="020F0502020204030204" pitchFamily="34" charset="0"/>
                <a:cs typeface="Calibri" panose="020F0502020204030204" pitchFamily="34" charset="0"/>
              </a:rPr>
              <a:t>Bearbeitungszeit insgesamt: 120 Minuten</a:t>
            </a:r>
            <a:endParaRPr lang="de-DE" sz="3600" b="0" strike="noStrike" spc="-1" dirty="0">
              <a:latin typeface="Calibri" panose="020F0502020204030204" pitchFamily="34" charset="0"/>
              <a:cs typeface="Calibri" panose="020F0502020204030204" pitchFamily="34" charset="0"/>
            </a:endParaRPr>
          </a:p>
          <a:p>
            <a:pPr>
              <a:lnSpc>
                <a:spcPct val="100000"/>
              </a:lnSpc>
            </a:pPr>
            <a:endParaRPr lang="de-DE" sz="3600" b="0" strike="noStrike" spc="-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695531"/>
      </p:ext>
    </p:extLst>
  </p:cSld>
  <p:clrMapOvr>
    <a:masterClrMapping/>
  </p:clrMapOvr>
  <p:transition spd="slow">
    <p:split orient="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576000" y="792360"/>
            <a:ext cx="8207280" cy="1151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de-DE" sz="4400" b="1" strike="noStrike" spc="-1" dirty="0">
                <a:solidFill>
                  <a:srgbClr val="000000"/>
                </a:solidFill>
                <a:latin typeface="Calibri" panose="020F0502020204030204" pitchFamily="34" charset="0"/>
                <a:ea typeface="WenQuanYi Micro Hei"/>
                <a:cs typeface="Calibri" panose="020F0502020204030204" pitchFamily="34" charset="0"/>
              </a:rPr>
              <a:t>Die </a:t>
            </a:r>
            <a:r>
              <a:rPr lang="de-DE" sz="4400" b="1" strike="noStrike" spc="-1" dirty="0" err="1">
                <a:solidFill>
                  <a:srgbClr val="000000"/>
                </a:solidFill>
                <a:latin typeface="Calibri" panose="020F0502020204030204" pitchFamily="34" charset="0"/>
                <a:ea typeface="WenQuanYi Micro Hei"/>
                <a:cs typeface="Calibri" panose="020F0502020204030204" pitchFamily="34" charset="0"/>
              </a:rPr>
              <a:t>EuroKom</a:t>
            </a:r>
            <a:r>
              <a:rPr lang="de-DE" sz="4400" b="1" strike="noStrike" spc="-1" dirty="0">
                <a:solidFill>
                  <a:srgbClr val="000000"/>
                </a:solidFill>
                <a:latin typeface="Calibri" panose="020F0502020204030204" pitchFamily="34" charset="0"/>
                <a:ea typeface="WenQuanYi Micro Hei"/>
                <a:cs typeface="Calibri" panose="020F0502020204030204" pitchFamily="34" charset="0"/>
              </a:rPr>
              <a:t> Prüfung</a:t>
            </a:r>
            <a:endParaRPr lang="de-DE" sz="4400" b="0" strike="noStrike" spc="-1" dirty="0">
              <a:latin typeface="Calibri" panose="020F0502020204030204" pitchFamily="34" charset="0"/>
              <a:cs typeface="Calibri" panose="020F0502020204030204" pitchFamily="34" charset="0"/>
            </a:endParaRPr>
          </a:p>
        </p:txBody>
      </p:sp>
      <p:sp>
        <p:nvSpPr>
          <p:cNvPr id="162" name="CustomShape 2"/>
          <p:cNvSpPr/>
          <p:nvPr/>
        </p:nvSpPr>
        <p:spPr>
          <a:xfrm>
            <a:off x="864000" y="2088000"/>
            <a:ext cx="7631640" cy="31676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150000"/>
              </a:lnSpc>
              <a:spcBef>
                <a:spcPts val="1417"/>
              </a:spcBef>
            </a:pPr>
            <a:r>
              <a:rPr lang="de-DE" sz="2200" b="0" strike="noStrike" spc="-1" dirty="0">
                <a:solidFill>
                  <a:srgbClr val="000000"/>
                </a:solidFill>
                <a:latin typeface="Calibri" panose="020F0502020204030204" pitchFamily="34" charset="0"/>
                <a:ea typeface="WenQuanYi Micro Hei"/>
                <a:cs typeface="Calibri" panose="020F0502020204030204" pitchFamily="34" charset="0"/>
              </a:rPr>
              <a:t>Dauer: </a:t>
            </a:r>
            <a:r>
              <a:rPr lang="de-DE" sz="2200" b="1" strike="noStrike" spc="-1" dirty="0">
                <a:solidFill>
                  <a:srgbClr val="000000"/>
                </a:solidFill>
                <a:latin typeface="Calibri" panose="020F0502020204030204" pitchFamily="34" charset="0"/>
                <a:ea typeface="WenQuanYi Micro Hei"/>
                <a:cs typeface="Calibri" panose="020F0502020204030204" pitchFamily="34" charset="0"/>
              </a:rPr>
              <a:t>15 Minuten</a:t>
            </a:r>
            <a:r>
              <a:rPr lang="de-DE" sz="2200" b="0" strike="noStrike" spc="-1" dirty="0">
                <a:solidFill>
                  <a:srgbClr val="000000"/>
                </a:solidFill>
                <a:latin typeface="Calibri" panose="020F0502020204030204" pitchFamily="34" charset="0"/>
                <a:ea typeface="WenQuanYi Micro Hei"/>
                <a:cs typeface="Calibri" panose="020F0502020204030204" pitchFamily="34" charset="0"/>
              </a:rPr>
              <a:t> pro Prüfling</a:t>
            </a:r>
            <a:endParaRPr lang="de-DE" sz="2200" b="0" strike="noStrike" spc="-1" dirty="0">
              <a:latin typeface="Calibri" panose="020F0502020204030204" pitchFamily="34" charset="0"/>
              <a:cs typeface="Calibri" panose="020F0502020204030204" pitchFamily="34" charset="0"/>
            </a:endParaRPr>
          </a:p>
          <a:p>
            <a:pPr>
              <a:lnSpc>
                <a:spcPct val="150000"/>
              </a:lnSpc>
              <a:spcBef>
                <a:spcPts val="1417"/>
              </a:spcBef>
            </a:pPr>
            <a:r>
              <a:rPr lang="de-DE" sz="2200" b="0" strike="noStrike" spc="-1" dirty="0">
                <a:solidFill>
                  <a:srgbClr val="000000"/>
                </a:solidFill>
                <a:latin typeface="Calibri" panose="020F0502020204030204" pitchFamily="34" charset="0"/>
                <a:ea typeface="WenQuanYi Micro Hei"/>
                <a:cs typeface="Calibri" panose="020F0502020204030204" pitchFamily="34" charset="0"/>
              </a:rPr>
              <a:t>Drei Teile (je 5 Minuten):</a:t>
            </a:r>
            <a:endParaRPr lang="de-DE" sz="2200" b="0" strike="noStrike" spc="-1" dirty="0">
              <a:latin typeface="Calibri" panose="020F0502020204030204" pitchFamily="34" charset="0"/>
              <a:cs typeface="Calibri" panose="020F0502020204030204" pitchFamily="34" charset="0"/>
            </a:endParaRPr>
          </a:p>
          <a:p>
            <a:pPr>
              <a:lnSpc>
                <a:spcPct val="150000"/>
              </a:lnSpc>
              <a:spcBef>
                <a:spcPts val="1417"/>
              </a:spcBef>
            </a:pPr>
            <a:r>
              <a:rPr lang="de-DE" sz="2200" b="0" strike="noStrike" spc="-1" dirty="0">
                <a:solidFill>
                  <a:srgbClr val="000000"/>
                </a:solidFill>
                <a:latin typeface="Calibri" panose="020F0502020204030204" pitchFamily="34" charset="0"/>
                <a:ea typeface="WenQuanYi Micro Hei"/>
                <a:cs typeface="Calibri" panose="020F0502020204030204" pitchFamily="34" charset="0"/>
              </a:rPr>
              <a:t>1. Präsentation des Schwerpunktthemas</a:t>
            </a:r>
            <a:endParaRPr lang="de-DE" sz="2200" b="0" strike="noStrike" spc="-1" dirty="0">
              <a:latin typeface="Calibri" panose="020F0502020204030204" pitchFamily="34" charset="0"/>
              <a:cs typeface="Calibri" panose="020F0502020204030204" pitchFamily="34" charset="0"/>
            </a:endParaRPr>
          </a:p>
          <a:p>
            <a:pPr>
              <a:lnSpc>
                <a:spcPct val="150000"/>
              </a:lnSpc>
              <a:spcBef>
                <a:spcPts val="1417"/>
              </a:spcBef>
            </a:pPr>
            <a:r>
              <a:rPr lang="de-DE" sz="2200" b="0" strike="noStrike" spc="-1" dirty="0">
                <a:solidFill>
                  <a:srgbClr val="000000"/>
                </a:solidFill>
                <a:latin typeface="Calibri" panose="020F0502020204030204" pitchFamily="34" charset="0"/>
                <a:ea typeface="WenQuanYi Micro Hei"/>
                <a:cs typeface="Calibri" panose="020F0502020204030204" pitchFamily="34" charset="0"/>
              </a:rPr>
              <a:t>2. Hörverstehen</a:t>
            </a:r>
            <a:endParaRPr lang="de-DE" sz="2200" b="0" strike="noStrike" spc="-1" dirty="0">
              <a:latin typeface="Calibri" panose="020F0502020204030204" pitchFamily="34" charset="0"/>
              <a:cs typeface="Calibri" panose="020F0502020204030204" pitchFamily="34" charset="0"/>
            </a:endParaRPr>
          </a:p>
          <a:p>
            <a:pPr>
              <a:lnSpc>
                <a:spcPct val="150000"/>
              </a:lnSpc>
              <a:spcBef>
                <a:spcPts val="1417"/>
              </a:spcBef>
            </a:pPr>
            <a:r>
              <a:rPr lang="de-DE" sz="2200" b="0" strike="noStrike" spc="-1" dirty="0">
                <a:solidFill>
                  <a:srgbClr val="000000"/>
                </a:solidFill>
                <a:latin typeface="Calibri" panose="020F0502020204030204" pitchFamily="34" charset="0"/>
                <a:ea typeface="WenQuanYi Micro Hei"/>
                <a:cs typeface="Calibri" panose="020F0502020204030204" pitchFamily="34" charset="0"/>
              </a:rPr>
              <a:t>3. Kommunikative und situative Aufgabenformen</a:t>
            </a:r>
            <a:endParaRPr lang="de-DE" sz="2200" b="0" strike="noStrike" spc="-1" dirty="0">
              <a:latin typeface="Calibri" panose="020F0502020204030204" pitchFamily="34" charset="0"/>
              <a:cs typeface="Calibri" panose="020F0502020204030204" pitchFamily="34" charset="0"/>
            </a:endParaRPr>
          </a:p>
          <a:p>
            <a:pPr>
              <a:lnSpc>
                <a:spcPct val="150000"/>
              </a:lnSpc>
              <a:spcBef>
                <a:spcPts val="1417"/>
              </a:spcBef>
            </a:pPr>
            <a:endParaRPr lang="de-DE" sz="2200" b="0" strike="noStrike" spc="-1" dirty="0">
              <a:latin typeface="Calibri" panose="020F0502020204030204" pitchFamily="34" charset="0"/>
              <a:cs typeface="Calibri" panose="020F0502020204030204" pitchFamily="34" charset="0"/>
            </a:endParaRPr>
          </a:p>
          <a:p>
            <a:endParaRPr lang="de-DE" sz="2200" b="0" strike="noStrike" spc="-1" dirty="0">
              <a:latin typeface="Calibri" panose="020F0502020204030204" pitchFamily="34" charset="0"/>
              <a:cs typeface="Calibri" panose="020F0502020204030204" pitchFamily="34" charset="0"/>
            </a:endParaRPr>
          </a:p>
          <a:p>
            <a:pPr>
              <a:lnSpc>
                <a:spcPct val="150000"/>
              </a:lnSpc>
              <a:spcBef>
                <a:spcPts val="1417"/>
              </a:spcBef>
            </a:pPr>
            <a:endParaRPr lang="de-DE" sz="2200" b="0" strike="noStrike" spc="-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9692447"/>
      </p:ext>
    </p:extLst>
  </p:cSld>
  <p:clrMapOvr>
    <a:masterClrMapping/>
  </p:clrMapOvr>
  <p:transition spd="slow">
    <p:split orient="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576000" y="792360"/>
            <a:ext cx="8207280" cy="1151280"/>
          </a:xfrm>
          <a:prstGeom prst="rect">
            <a:avLst/>
          </a:prstGeom>
          <a:noFill/>
          <a:ln>
            <a:noFill/>
          </a:ln>
        </p:spPr>
        <p:style>
          <a:lnRef idx="0">
            <a:scrgbClr r="0" g="0" b="0"/>
          </a:lnRef>
          <a:fillRef idx="0">
            <a:scrgbClr r="0" g="0" b="0"/>
          </a:fillRef>
          <a:effectRef idx="0">
            <a:scrgbClr r="0" g="0" b="0"/>
          </a:effectRef>
          <a:fontRef idx="minor"/>
        </p:style>
      </p:sp>
      <p:sp>
        <p:nvSpPr>
          <p:cNvPr id="164" name="CustomShape 2"/>
          <p:cNvSpPr/>
          <p:nvPr/>
        </p:nvSpPr>
        <p:spPr>
          <a:xfrm>
            <a:off x="-2322546" y="952145"/>
            <a:ext cx="7631640" cy="453564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50000"/>
              </a:lnSpc>
              <a:spcBef>
                <a:spcPts val="1417"/>
              </a:spcBef>
            </a:pPr>
            <a:endParaRPr lang="de-DE" sz="1800" b="0" strike="noStrike" spc="-1">
              <a:latin typeface="Arial"/>
            </a:endParaRPr>
          </a:p>
          <a:p>
            <a:pPr>
              <a:lnSpc>
                <a:spcPct val="150000"/>
              </a:lnSpc>
              <a:spcBef>
                <a:spcPts val="1417"/>
              </a:spcBef>
            </a:pPr>
            <a:endParaRPr lang="de-DE" sz="1800" b="0" strike="noStrike" spc="-1">
              <a:latin typeface="Arial"/>
            </a:endParaRPr>
          </a:p>
        </p:txBody>
      </p:sp>
      <p:sp>
        <p:nvSpPr>
          <p:cNvPr id="165" name="TextShape 3"/>
          <p:cNvSpPr txBox="1"/>
          <p:nvPr/>
        </p:nvSpPr>
        <p:spPr>
          <a:xfrm>
            <a:off x="360720" y="1792120"/>
            <a:ext cx="3960000" cy="4645327"/>
          </a:xfrm>
          <a:prstGeom prst="rect">
            <a:avLst/>
          </a:prstGeom>
          <a:noFill/>
          <a:ln>
            <a:noFill/>
          </a:ln>
        </p:spPr>
        <p:txBody>
          <a:bodyPr lIns="0" tIns="0" rIns="0" bIns="0">
            <a:normAutofit/>
          </a:bodyPr>
          <a:lstStyle/>
          <a:p>
            <a:pPr>
              <a:lnSpc>
                <a:spcPct val="110000"/>
              </a:lnSpc>
              <a:spcBef>
                <a:spcPts val="1417"/>
              </a:spcBef>
            </a:pPr>
            <a:r>
              <a:rPr lang="de-DE" sz="1600" b="1" strike="noStrike" spc="-1" dirty="0">
                <a:latin typeface="Calibri" panose="020F0502020204030204" pitchFamily="34" charset="0"/>
                <a:cs typeface="Calibri" panose="020F0502020204030204" pitchFamily="34" charset="0"/>
              </a:rPr>
              <a:t>1. Genetik </a:t>
            </a:r>
            <a:r>
              <a:rPr lang="de-DE" sz="1600" b="0" strike="noStrike" spc="-1" dirty="0">
                <a:latin typeface="Calibri" panose="020F0502020204030204" pitchFamily="34" charset="0"/>
                <a:cs typeface="Calibri" panose="020F0502020204030204" pitchFamily="34" charset="0"/>
              </a:rPr>
              <a:t>(Vererbung)</a:t>
            </a:r>
          </a:p>
          <a:p>
            <a:pPr marL="171450" indent="-171450">
              <a:lnSpc>
                <a:spcPct val="110000"/>
              </a:lnSpc>
              <a:spcBef>
                <a:spcPts val="1417"/>
              </a:spcBef>
              <a:buFontTx/>
              <a:buChar char="-"/>
            </a:pPr>
            <a:r>
              <a:rPr lang="de-DE" sz="1600" b="0" strike="noStrike" spc="-1" dirty="0">
                <a:latin typeface="Calibri" panose="020F0502020204030204" pitchFamily="34" charset="0"/>
                <a:cs typeface="Calibri" panose="020F0502020204030204" pitchFamily="34" charset="0"/>
              </a:rPr>
              <a:t>Die Erbsubstanz – Aufbau und Bedeutung</a:t>
            </a:r>
          </a:p>
          <a:p>
            <a:pPr marL="171450" indent="-171450">
              <a:lnSpc>
                <a:spcPct val="110000"/>
              </a:lnSpc>
              <a:spcBef>
                <a:spcPts val="1417"/>
              </a:spcBef>
              <a:buFontTx/>
              <a:buChar char="-"/>
            </a:pPr>
            <a:r>
              <a:rPr lang="de-DE" sz="1600" b="0" strike="noStrike" spc="-1" dirty="0">
                <a:latin typeface="Calibri" panose="020F0502020204030204" pitchFamily="34" charset="0"/>
                <a:cs typeface="Calibri" panose="020F0502020204030204" pitchFamily="34" charset="0"/>
              </a:rPr>
              <a:t> Zellteilung</a:t>
            </a:r>
          </a:p>
          <a:p>
            <a:pPr>
              <a:lnSpc>
                <a:spcPct val="110000"/>
              </a:lnSpc>
              <a:spcBef>
                <a:spcPts val="1417"/>
              </a:spcBef>
            </a:pPr>
            <a:r>
              <a:rPr lang="de-DE" sz="1600" b="0" strike="noStrike" spc="-1" dirty="0">
                <a:latin typeface="Calibri" panose="020F0502020204030204" pitchFamily="34" charset="0"/>
                <a:cs typeface="Calibri" panose="020F0502020204030204" pitchFamily="34" charset="0"/>
              </a:rPr>
              <a:t>- Die </a:t>
            </a:r>
            <a:r>
              <a:rPr lang="de-DE" sz="1600" b="0" strike="noStrike" spc="-1" dirty="0" err="1">
                <a:latin typeface="Calibri" panose="020F0502020204030204" pitchFamily="34" charset="0"/>
                <a:cs typeface="Calibri" panose="020F0502020204030204" pitchFamily="34" charset="0"/>
              </a:rPr>
              <a:t>Mendelschen</a:t>
            </a:r>
            <a:r>
              <a:rPr lang="de-DE" sz="1600" b="0" strike="noStrike" spc="-1" dirty="0">
                <a:latin typeface="Calibri" panose="020F0502020204030204" pitchFamily="34" charset="0"/>
                <a:cs typeface="Calibri" panose="020F0502020204030204" pitchFamily="34" charset="0"/>
              </a:rPr>
              <a:t> Regeln</a:t>
            </a:r>
          </a:p>
          <a:p>
            <a:pPr>
              <a:lnSpc>
                <a:spcPct val="110000"/>
              </a:lnSpc>
              <a:spcBef>
                <a:spcPts val="1417"/>
              </a:spcBef>
            </a:pPr>
            <a:r>
              <a:rPr lang="de-DE" sz="1600" b="0" strike="noStrike" spc="-1" dirty="0">
                <a:latin typeface="Calibri" panose="020F0502020204030204" pitchFamily="34" charset="0"/>
                <a:cs typeface="Calibri" panose="020F0502020204030204" pitchFamily="34" charset="0"/>
              </a:rPr>
              <a:t>- Mutation und Modifikation</a:t>
            </a:r>
          </a:p>
          <a:p>
            <a:pPr>
              <a:lnSpc>
                <a:spcPct val="110000"/>
              </a:lnSpc>
              <a:spcBef>
                <a:spcPts val="1417"/>
              </a:spcBef>
            </a:pPr>
            <a:r>
              <a:rPr lang="de-DE" sz="1600" b="1" strike="noStrike" spc="-1" dirty="0">
                <a:latin typeface="Calibri" panose="020F0502020204030204" pitchFamily="34" charset="0"/>
                <a:cs typeface="Calibri" panose="020F0502020204030204" pitchFamily="34" charset="0"/>
              </a:rPr>
              <a:t>2. Evolution</a:t>
            </a:r>
          </a:p>
          <a:p>
            <a:pPr>
              <a:lnSpc>
                <a:spcPct val="110000"/>
              </a:lnSpc>
              <a:spcBef>
                <a:spcPts val="1417"/>
              </a:spcBef>
            </a:pPr>
            <a:r>
              <a:rPr lang="de-DE" sz="1600" b="0" strike="noStrike" spc="-1" dirty="0">
                <a:latin typeface="Calibri" panose="020F0502020204030204" pitchFamily="34" charset="0"/>
                <a:cs typeface="Calibri" panose="020F0502020204030204" pitchFamily="34" charset="0"/>
              </a:rPr>
              <a:t>- Fossilien </a:t>
            </a:r>
          </a:p>
          <a:p>
            <a:pPr>
              <a:lnSpc>
                <a:spcPct val="110000"/>
              </a:lnSpc>
              <a:spcBef>
                <a:spcPts val="1417"/>
              </a:spcBef>
            </a:pPr>
            <a:r>
              <a:rPr lang="de-DE" sz="1600" b="0" strike="noStrike" spc="-1" dirty="0">
                <a:latin typeface="Calibri" panose="020F0502020204030204" pitchFamily="34" charset="0"/>
                <a:cs typeface="Calibri" panose="020F0502020204030204" pitchFamily="34" charset="0"/>
              </a:rPr>
              <a:t>- Ursachen der Evolution – Evolutionstheorien</a:t>
            </a:r>
          </a:p>
          <a:p>
            <a:pPr>
              <a:lnSpc>
                <a:spcPct val="110000"/>
              </a:lnSpc>
              <a:spcBef>
                <a:spcPts val="1417"/>
              </a:spcBef>
            </a:pPr>
            <a:r>
              <a:rPr lang="de-DE" sz="1600" b="0" strike="noStrike" spc="-1" dirty="0">
                <a:latin typeface="Calibri" panose="020F0502020204030204" pitchFamily="34" charset="0"/>
                <a:cs typeface="Calibri" panose="020F0502020204030204" pitchFamily="34" charset="0"/>
              </a:rPr>
              <a:t>- Verwandt oder nur ähnlich? Brückentiere </a:t>
            </a:r>
            <a:br>
              <a:rPr lang="de-DE" sz="1600" b="0" strike="noStrike" spc="-1" dirty="0">
                <a:latin typeface="Calibri" panose="020F0502020204030204" pitchFamily="34" charset="0"/>
                <a:cs typeface="Calibri" panose="020F0502020204030204" pitchFamily="34" charset="0"/>
              </a:rPr>
            </a:br>
            <a:r>
              <a:rPr lang="de-DE" sz="1600" b="0" strike="noStrike" spc="-1" dirty="0">
                <a:latin typeface="Calibri" panose="020F0502020204030204" pitchFamily="34" charset="0"/>
                <a:cs typeface="Calibri" panose="020F0502020204030204" pitchFamily="34" charset="0"/>
              </a:rPr>
              <a:t>(homolog / analog / rudimentär)</a:t>
            </a:r>
          </a:p>
        </p:txBody>
      </p:sp>
      <p:sp>
        <p:nvSpPr>
          <p:cNvPr id="166" name="TextShape 4"/>
          <p:cNvSpPr txBox="1"/>
          <p:nvPr/>
        </p:nvSpPr>
        <p:spPr>
          <a:xfrm>
            <a:off x="1907566" y="575968"/>
            <a:ext cx="4968000" cy="800280"/>
          </a:xfrm>
          <a:prstGeom prst="rect">
            <a:avLst/>
          </a:prstGeom>
          <a:noFill/>
          <a:ln>
            <a:noFill/>
          </a:ln>
        </p:spPr>
        <p:txBody>
          <a:bodyPr lIns="90000" tIns="45000" rIns="90000" bIns="45000"/>
          <a:lstStyle/>
          <a:p>
            <a:pPr algn="ctr"/>
            <a:r>
              <a:rPr lang="de-DE" sz="4400" b="1" strike="noStrike" spc="-1" dirty="0">
                <a:solidFill>
                  <a:srgbClr val="000000"/>
                </a:solidFill>
                <a:latin typeface="Calibri" panose="020F0502020204030204" pitchFamily="34" charset="0"/>
                <a:ea typeface="WenQuanYi Micro Hei"/>
                <a:cs typeface="Calibri" panose="020F0502020204030204" pitchFamily="34" charset="0"/>
              </a:rPr>
              <a:t>NWA</a:t>
            </a:r>
          </a:p>
          <a:p>
            <a:pPr algn="ctr"/>
            <a:r>
              <a:rPr lang="de-DE" sz="2400" b="1" strike="noStrike" spc="-1" dirty="0">
                <a:solidFill>
                  <a:srgbClr val="000000"/>
                </a:solidFill>
                <a:latin typeface="Calibri" panose="020F0502020204030204" pitchFamily="34" charset="0"/>
                <a:ea typeface="WenQuanYi Micro Hei"/>
                <a:cs typeface="Calibri" panose="020F0502020204030204" pitchFamily="34" charset="0"/>
              </a:rPr>
              <a:t>Themenbereiche Biologie</a:t>
            </a:r>
            <a:endParaRPr lang="de-DE" sz="2400" b="0" strike="noStrike" spc="-1" dirty="0">
              <a:latin typeface="Calibri" panose="020F0502020204030204" pitchFamily="34" charset="0"/>
              <a:cs typeface="Calibri" panose="020F0502020204030204" pitchFamily="34" charset="0"/>
            </a:endParaRPr>
          </a:p>
        </p:txBody>
      </p:sp>
      <p:sp>
        <p:nvSpPr>
          <p:cNvPr id="167" name="TextShape 5"/>
          <p:cNvSpPr txBox="1"/>
          <p:nvPr/>
        </p:nvSpPr>
        <p:spPr>
          <a:xfrm>
            <a:off x="4572000" y="1792120"/>
            <a:ext cx="4211280" cy="4925994"/>
          </a:xfrm>
          <a:prstGeom prst="rect">
            <a:avLst/>
          </a:prstGeom>
          <a:noFill/>
          <a:ln>
            <a:noFill/>
          </a:ln>
        </p:spPr>
        <p:txBody>
          <a:bodyPr lIns="0" tIns="0" rIns="0" bIns="0">
            <a:noAutofit/>
          </a:bodyPr>
          <a:lstStyle/>
          <a:p>
            <a:pPr>
              <a:lnSpc>
                <a:spcPct val="120000"/>
              </a:lnSpc>
              <a:spcBef>
                <a:spcPts val="1417"/>
              </a:spcBef>
            </a:pPr>
            <a:r>
              <a:rPr lang="de-DE" sz="1600" b="1" strike="noStrike" spc="-1" dirty="0">
                <a:latin typeface="Calibri" panose="020F0502020204030204" pitchFamily="34" charset="0"/>
                <a:cs typeface="Calibri" panose="020F0502020204030204" pitchFamily="34" charset="0"/>
              </a:rPr>
              <a:t>3. Globale Stoffkreisläufe</a:t>
            </a:r>
          </a:p>
          <a:p>
            <a:pPr>
              <a:lnSpc>
                <a:spcPct val="120000"/>
              </a:lnSpc>
              <a:spcBef>
                <a:spcPts val="1417"/>
              </a:spcBef>
            </a:pPr>
            <a:r>
              <a:rPr lang="de-DE" sz="1600" b="0" strike="noStrike" spc="-1" dirty="0">
                <a:latin typeface="Calibri" panose="020F0502020204030204" pitchFamily="34" charset="0"/>
                <a:cs typeface="Calibri" panose="020F0502020204030204" pitchFamily="34" charset="0"/>
              </a:rPr>
              <a:t>- Kohlenstoffkreislauf</a:t>
            </a:r>
          </a:p>
          <a:p>
            <a:pPr>
              <a:lnSpc>
                <a:spcPct val="120000"/>
              </a:lnSpc>
              <a:spcBef>
                <a:spcPts val="1417"/>
              </a:spcBef>
            </a:pPr>
            <a:r>
              <a:rPr lang="de-DE" sz="1600" b="0" strike="noStrike" spc="-1" dirty="0">
                <a:latin typeface="Calibri" panose="020F0502020204030204" pitchFamily="34" charset="0"/>
                <a:cs typeface="Calibri" panose="020F0502020204030204" pitchFamily="34" charset="0"/>
              </a:rPr>
              <a:t>- Sauerstoffkreislauf</a:t>
            </a:r>
          </a:p>
          <a:p>
            <a:pPr>
              <a:lnSpc>
                <a:spcPct val="120000"/>
              </a:lnSpc>
              <a:spcBef>
                <a:spcPts val="1417"/>
              </a:spcBef>
            </a:pPr>
            <a:r>
              <a:rPr lang="de-DE" sz="1600" b="1" spc="-1" dirty="0">
                <a:latin typeface="Calibri" panose="020F0502020204030204" pitchFamily="34" charset="0"/>
                <a:cs typeface="Calibri" panose="020F0502020204030204" pitchFamily="34" charset="0"/>
              </a:rPr>
              <a:t>4</a:t>
            </a:r>
            <a:r>
              <a:rPr lang="de-DE" sz="1600" b="1" strike="noStrike" spc="-1" dirty="0">
                <a:latin typeface="Calibri" panose="020F0502020204030204" pitchFamily="34" charset="0"/>
                <a:cs typeface="Calibri" panose="020F0502020204030204" pitchFamily="34" charset="0"/>
              </a:rPr>
              <a:t>. </a:t>
            </a:r>
            <a:r>
              <a:rPr lang="de-DE" sz="1600" b="1" spc="-1" dirty="0">
                <a:latin typeface="Calibri" panose="020F0502020204030204" pitchFamily="34" charset="0"/>
                <a:cs typeface="Calibri" panose="020F0502020204030204" pitchFamily="34" charset="0"/>
              </a:rPr>
              <a:t>Ökologie</a:t>
            </a:r>
            <a:r>
              <a:rPr lang="de-DE" sz="1600" b="1" strike="noStrike" spc="-1" dirty="0">
                <a:latin typeface="Calibri" panose="020F0502020204030204" pitchFamily="34" charset="0"/>
                <a:cs typeface="Calibri" panose="020F0502020204030204" pitchFamily="34" charset="0"/>
              </a:rPr>
              <a:t>:</a:t>
            </a:r>
            <a:br>
              <a:rPr lang="de-DE" sz="1600" b="0" strike="noStrike" spc="-1" dirty="0">
                <a:latin typeface="Calibri" panose="020F0502020204030204" pitchFamily="34" charset="0"/>
                <a:cs typeface="Calibri" panose="020F0502020204030204" pitchFamily="34" charset="0"/>
              </a:rPr>
            </a:br>
            <a:br>
              <a:rPr lang="de-DE" sz="1600" b="0" strike="noStrike" spc="-1" dirty="0">
                <a:latin typeface="Calibri" panose="020F0502020204030204" pitchFamily="34" charset="0"/>
                <a:cs typeface="Calibri" panose="020F0502020204030204" pitchFamily="34" charset="0"/>
              </a:rPr>
            </a:br>
            <a:r>
              <a:rPr lang="de-DE" sz="1600" spc="-1" dirty="0">
                <a:latin typeface="Calibri" panose="020F0502020204030204" pitchFamily="34" charset="0"/>
                <a:cs typeface="Calibri" panose="020F0502020204030204" pitchFamily="34" charset="0"/>
              </a:rPr>
              <a:t>Allgemein: </a:t>
            </a:r>
            <a:r>
              <a:rPr lang="de-DE" sz="1600" b="0" strike="noStrike" spc="-1" dirty="0">
                <a:latin typeface="Calibri" panose="020F0502020204030204" pitchFamily="34" charset="0"/>
                <a:cs typeface="Calibri" panose="020F0502020204030204" pitchFamily="34" charset="0"/>
              </a:rPr>
              <a:t>Grundbegriffe der Ökologie (Biotop, biotische und abiotische Faktoren, ...)   + </a:t>
            </a:r>
          </a:p>
          <a:p>
            <a:pPr>
              <a:lnSpc>
                <a:spcPct val="120000"/>
              </a:lnSpc>
              <a:spcBef>
                <a:spcPts val="1417"/>
              </a:spcBef>
            </a:pPr>
            <a:r>
              <a:rPr lang="de-DE" sz="1600" b="0" strike="noStrike" spc="-1" dirty="0">
                <a:latin typeface="Calibri" panose="020F0502020204030204" pitchFamily="34" charset="0"/>
                <a:cs typeface="Calibri" panose="020F0502020204030204" pitchFamily="34" charset="0"/>
              </a:rPr>
              <a:t>- Aufbau &amp; Gefährdung des Waldes</a:t>
            </a:r>
          </a:p>
          <a:p>
            <a:pPr>
              <a:lnSpc>
                <a:spcPct val="120000"/>
              </a:lnSpc>
              <a:spcBef>
                <a:spcPts val="1417"/>
              </a:spcBef>
            </a:pPr>
            <a:r>
              <a:rPr lang="de-DE" sz="1600" spc="-1" dirty="0">
                <a:latin typeface="Calibri" panose="020F0502020204030204" pitchFamily="34" charset="0"/>
                <a:cs typeface="Calibri" panose="020F0502020204030204" pitchFamily="34" charset="0"/>
              </a:rPr>
              <a:t>- Der Treibhauseffekt: Treibhausgase, Entstehung und Auswirkungen </a:t>
            </a:r>
          </a:p>
          <a:p>
            <a:pPr>
              <a:lnSpc>
                <a:spcPct val="120000"/>
              </a:lnSpc>
              <a:spcBef>
                <a:spcPts val="1417"/>
              </a:spcBef>
            </a:pPr>
            <a:r>
              <a:rPr lang="de-DE" sz="1600" spc="-1" dirty="0">
                <a:latin typeface="Calibri" panose="020F0502020204030204" pitchFamily="34" charset="0"/>
                <a:cs typeface="Calibri" panose="020F0502020204030204" pitchFamily="34" charset="0"/>
              </a:rPr>
              <a:t>- Ozonproblematik</a:t>
            </a:r>
          </a:p>
        </p:txBody>
      </p:sp>
    </p:spTree>
    <p:extLst>
      <p:ext uri="{BB962C8B-B14F-4D97-AF65-F5344CB8AC3E}">
        <p14:creationId xmlns:p14="http://schemas.microsoft.com/office/powerpoint/2010/main" val="4155497565"/>
      </p:ext>
    </p:extLst>
  </p:cSld>
  <p:clrMapOvr>
    <a:masterClrMapping/>
  </p:clrMapOvr>
  <p:transition spd="slow">
    <p:split orient="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500"/>
                                        <p:tgtEl>
                                          <p:spTgt spid="1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fade">
                                      <p:cBhvr>
                                        <p:cTn id="1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6" grpId="0"/>
      <p:bldP spid="1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6F3E961D-EF74-436B-90B9-F1DB5E2C9C95}" type="slidenum">
              <a:rPr lang="de-DE" smtClean="0"/>
              <a:pPr/>
              <a:t>19</a:t>
            </a:fld>
            <a:endParaRPr lang="de-DE" dirty="0"/>
          </a:p>
        </p:txBody>
      </p:sp>
      <p:sp>
        <p:nvSpPr>
          <p:cNvPr id="6" name="Titel 5"/>
          <p:cNvSpPr>
            <a:spLocks noGrp="1"/>
          </p:cNvSpPr>
          <p:nvPr>
            <p:ph type="title"/>
          </p:nvPr>
        </p:nvSpPr>
        <p:spPr/>
        <p:txBody>
          <a:bodyPr>
            <a:normAutofit/>
          </a:bodyPr>
          <a:lstStyle/>
          <a:p>
            <a:r>
              <a:rPr lang="de-DE" dirty="0">
                <a:latin typeface="Calibri" panose="020F0502020204030204" pitchFamily="34" charset="0"/>
                <a:cs typeface="Calibri" panose="020F0502020204030204" pitchFamily="34" charset="0"/>
              </a:rPr>
              <a:t>Chemie Grundkenntnisse</a:t>
            </a:r>
          </a:p>
        </p:txBody>
      </p:sp>
      <p:sp>
        <p:nvSpPr>
          <p:cNvPr id="11" name="Titel 5"/>
          <p:cNvSpPr>
            <a:spLocks noGrp="1"/>
          </p:cNvSpPr>
          <p:nvPr>
            <p:ph type="body" sz="quarter" idx="13"/>
          </p:nvPr>
        </p:nvSpPr>
        <p:spPr/>
        <p:txBody>
          <a:bodyPr>
            <a:normAutofit fontScale="92500" lnSpcReduction="20000"/>
          </a:bodyPr>
          <a:lstStyle/>
          <a:p>
            <a:r>
              <a:rPr lang="de-DE" dirty="0">
                <a:latin typeface="Calibri" panose="020F0502020204030204" pitchFamily="34" charset="0"/>
                <a:cs typeface="Calibri" panose="020F0502020204030204" pitchFamily="34" charset="0"/>
              </a:rPr>
              <a:t>Element, Verbindung, Atom, Molekül</a:t>
            </a:r>
          </a:p>
          <a:p>
            <a:r>
              <a:rPr lang="de-DE" dirty="0">
                <a:latin typeface="Calibri" panose="020F0502020204030204" pitchFamily="34" charset="0"/>
                <a:cs typeface="Calibri" panose="020F0502020204030204" pitchFamily="34" charset="0"/>
              </a:rPr>
              <a:t>Atombau, PSE, chemische Reaktionen</a:t>
            </a:r>
          </a:p>
          <a:p>
            <a:r>
              <a:rPr lang="de-DE" dirty="0">
                <a:latin typeface="Calibri" panose="020F0502020204030204" pitchFamily="34" charset="0"/>
                <a:cs typeface="Calibri" panose="020F0502020204030204" pitchFamily="34" charset="0"/>
              </a:rPr>
              <a:t>Energie, Aktivierungsenergie, exotherm, endotherm</a:t>
            </a:r>
          </a:p>
          <a:p>
            <a:r>
              <a:rPr lang="de-DE" dirty="0">
                <a:latin typeface="Calibri" panose="020F0502020204030204" pitchFamily="34" charset="0"/>
                <a:cs typeface="Calibri" panose="020F0502020204030204" pitchFamily="34" charset="0"/>
              </a:rPr>
              <a:t>Redoxreaktionen</a:t>
            </a:r>
          </a:p>
          <a:p>
            <a:r>
              <a:rPr lang="de-DE" dirty="0">
                <a:latin typeface="Calibri" panose="020F0502020204030204" pitchFamily="34" charset="0"/>
                <a:cs typeface="Calibri" panose="020F0502020204030204" pitchFamily="34" charset="0"/>
              </a:rPr>
              <a:t>Säuren und Laugen, Neutralisation</a:t>
            </a:r>
          </a:p>
          <a:p>
            <a:r>
              <a:rPr lang="de-DE" dirty="0">
                <a:latin typeface="Calibri" panose="020F0502020204030204" pitchFamily="34" charset="0"/>
                <a:cs typeface="Calibri" panose="020F0502020204030204" pitchFamily="34" charset="0"/>
              </a:rPr>
              <a:t>Chemische Bindungen: Ionenbindung, Atombindung, </a:t>
            </a:r>
            <a:r>
              <a:rPr lang="de-DE" dirty="0" err="1">
                <a:latin typeface="Calibri" panose="020F0502020204030204" pitchFamily="34" charset="0"/>
                <a:cs typeface="Calibri" panose="020F0502020204030204" pitchFamily="34" charset="0"/>
              </a:rPr>
              <a:t>Metallbindugn</a:t>
            </a:r>
            <a:endParaRPr lang="de-DE" dirty="0">
              <a:latin typeface="Calibri" panose="020F0502020204030204" pitchFamily="34" charset="0"/>
              <a:cs typeface="Calibri" panose="020F0502020204030204" pitchFamily="34" charset="0"/>
            </a:endParaRPr>
          </a:p>
        </p:txBody>
      </p:sp>
      <p:sp>
        <p:nvSpPr>
          <p:cNvPr id="7" name="Fußzeilenplatzhalter 3">
            <a:extLst>
              <a:ext uri="{FF2B5EF4-FFF2-40B4-BE49-F238E27FC236}">
                <a16:creationId xmlns:a16="http://schemas.microsoft.com/office/drawing/2014/main" id="{91F5F1A3-B892-924D-9FEE-8E921C74B93A}"/>
              </a:ext>
            </a:extLst>
          </p:cNvPr>
          <p:cNvSpPr txBox="1">
            <a:spLocks/>
          </p:cNvSpPr>
          <p:nvPr/>
        </p:nvSpPr>
        <p:spPr>
          <a:xfrm>
            <a:off x="360000" y="6372000"/>
            <a:ext cx="5040000" cy="360000"/>
          </a:xfrm>
          <a:prstGeom prst="rect">
            <a:avLst/>
          </a:prstGeom>
        </p:spPr>
        <p:txBody>
          <a:bodyPr vert="horz" lIns="0" tIns="0" rIns="0" bIns="0" rtlCol="0" anchor="t" anchorCtr="0"/>
          <a:lstStyle>
            <a:defPPr>
              <a:defRPr lang="de-DE"/>
            </a:defPPr>
            <a:lvl1pPr marL="0" algn="r" defTabSz="914400" rtl="0" eaLnBrk="1" latinLnBrk="0" hangingPunct="1">
              <a:defRPr sz="1000" kern="1200">
                <a:solidFill>
                  <a:srgbClr val="81818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Tree>
    <p:extLst>
      <p:ext uri="{BB962C8B-B14F-4D97-AF65-F5344CB8AC3E}">
        <p14:creationId xmlns:p14="http://schemas.microsoft.com/office/powerpoint/2010/main" val="8522961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fade">
                                      <p:cBhvr>
                                        <p:cTn id="3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6F3E961D-EF74-436B-90B9-F1DB5E2C9C95}" type="slidenum">
              <a:rPr lang="de-DE" smtClean="0"/>
              <a:pPr/>
              <a:t>2</a:t>
            </a:fld>
            <a:endParaRPr lang="de-DE" dirty="0"/>
          </a:p>
        </p:txBody>
      </p:sp>
      <p:sp>
        <p:nvSpPr>
          <p:cNvPr id="6" name="Titel 5"/>
          <p:cNvSpPr>
            <a:spLocks noGrp="1"/>
          </p:cNvSpPr>
          <p:nvPr>
            <p:ph type="title"/>
          </p:nvPr>
        </p:nvSpPr>
        <p:spPr>
          <a:xfrm>
            <a:off x="504000" y="935542"/>
            <a:ext cx="8208000" cy="1152000"/>
          </a:xfrm>
        </p:spPr>
        <p:txBody>
          <a:bodyPr>
            <a:normAutofit/>
          </a:bodyPr>
          <a:lstStyle/>
          <a:p>
            <a:r>
              <a:rPr lang="de-DE" sz="3200" dirty="0">
                <a:latin typeface="Calibri" panose="020F0502020204030204" pitchFamily="34" charset="0"/>
                <a:cs typeface="Calibri" panose="020F0502020204030204" pitchFamily="34" charset="0"/>
              </a:rPr>
              <a:t>Tagesordnung</a:t>
            </a:r>
          </a:p>
        </p:txBody>
      </p:sp>
      <p:sp>
        <p:nvSpPr>
          <p:cNvPr id="7" name="Textfeld 6"/>
          <p:cNvSpPr txBox="1"/>
          <p:nvPr/>
        </p:nvSpPr>
        <p:spPr>
          <a:xfrm>
            <a:off x="504000" y="1908137"/>
            <a:ext cx="5390962" cy="2862322"/>
          </a:xfrm>
          <a:prstGeom prst="rect">
            <a:avLst/>
          </a:prstGeom>
          <a:noFill/>
        </p:spPr>
        <p:txBody>
          <a:bodyPr wrap="square" rtlCol="0">
            <a:spAutoFit/>
          </a:bodyPr>
          <a:lstStyle/>
          <a:p>
            <a:pPr marL="342900" indent="-342900">
              <a:buAutoNum type="arabicPeriod"/>
            </a:pPr>
            <a:r>
              <a:rPr lang="de-DE" dirty="0">
                <a:latin typeface="Calibri" panose="020F0502020204030204" pitchFamily="34" charset="0"/>
                <a:cs typeface="Calibri" panose="020F0502020204030204" pitchFamily="34" charset="0"/>
              </a:rPr>
              <a:t>Begrüßung</a:t>
            </a:r>
          </a:p>
          <a:p>
            <a:pPr marL="342900" indent="-342900">
              <a:buAutoNum type="arabicPeriod"/>
            </a:pPr>
            <a:r>
              <a:rPr lang="de-DE" dirty="0">
                <a:latin typeface="Calibri" panose="020F0502020204030204" pitchFamily="34" charset="0"/>
                <a:cs typeface="Calibri" panose="020F0502020204030204" pitchFamily="34" charset="0"/>
              </a:rPr>
              <a:t>Termine</a:t>
            </a:r>
          </a:p>
          <a:p>
            <a:pPr marL="7429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Schriftliche Prüfung</a:t>
            </a:r>
          </a:p>
          <a:p>
            <a:pPr marL="7429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Mündliche Prüfung</a:t>
            </a:r>
          </a:p>
          <a:p>
            <a:pPr marL="7429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Notenbekanntgabe</a:t>
            </a:r>
          </a:p>
          <a:p>
            <a:pPr marL="742950" lvl="1" indent="-285750">
              <a:buFont typeface="Arial" panose="020B0604020202020204" pitchFamily="34" charset="0"/>
              <a:buChar char="•"/>
            </a:pPr>
            <a:r>
              <a:rPr lang="de-DE" dirty="0">
                <a:latin typeface="Calibri" panose="020F0502020204030204" pitchFamily="34" charset="0"/>
                <a:cs typeface="Calibri" panose="020F0502020204030204" pitchFamily="34" charset="0"/>
              </a:rPr>
              <a:t>Beratung zur mündlichen Prüfung</a:t>
            </a:r>
          </a:p>
          <a:p>
            <a:pPr marL="342900" indent="-342900">
              <a:buFont typeface="+mj-lt"/>
              <a:buAutoNum type="arabicPeriod"/>
            </a:pPr>
            <a:r>
              <a:rPr lang="de-DE" dirty="0">
                <a:latin typeface="Calibri" panose="020F0502020204030204" pitchFamily="34" charset="0"/>
                <a:cs typeface="Calibri" panose="020F0502020204030204" pitchFamily="34" charset="0"/>
              </a:rPr>
              <a:t>Anmeldeformular</a:t>
            </a:r>
          </a:p>
          <a:p>
            <a:pPr marL="342900" indent="-342900">
              <a:buFont typeface="+mj-lt"/>
              <a:buAutoNum type="arabicPeriod"/>
            </a:pPr>
            <a:r>
              <a:rPr lang="de-DE" dirty="0">
                <a:latin typeface="Calibri" panose="020F0502020204030204" pitchFamily="34" charset="0"/>
                <a:cs typeface="Calibri" panose="020F0502020204030204" pitchFamily="34" charset="0"/>
              </a:rPr>
              <a:t>Belehrung nach §9</a:t>
            </a:r>
          </a:p>
          <a:p>
            <a:pPr marL="342900" indent="-342900">
              <a:buFont typeface="+mj-lt"/>
              <a:buAutoNum type="arabicPeriod"/>
            </a:pPr>
            <a:r>
              <a:rPr lang="de-DE" dirty="0">
                <a:latin typeface="Calibri" panose="020F0502020204030204" pitchFamily="34" charset="0"/>
                <a:cs typeface="Calibri" panose="020F0502020204030204" pitchFamily="34" charset="0"/>
              </a:rPr>
              <a:t>Allgemeine Informationen zu den Prüfungsfächern</a:t>
            </a:r>
          </a:p>
          <a:p>
            <a:pPr marL="342900" indent="-342900">
              <a:buFont typeface="+mj-lt"/>
              <a:buAutoNum type="arabicPeriod"/>
            </a:pPr>
            <a:r>
              <a:rPr lang="de-DE" dirty="0">
                <a:latin typeface="Calibri" panose="020F0502020204030204" pitchFamily="34" charset="0"/>
                <a:cs typeface="Calibri" panose="020F0502020204030204" pitchFamily="34" charset="0"/>
              </a:rPr>
              <a:t>Beratungsgespräche</a:t>
            </a:r>
          </a:p>
        </p:txBody>
      </p:sp>
      <p:sp>
        <p:nvSpPr>
          <p:cNvPr id="9" name="Fußzeilenplatzhalter 3"/>
          <p:cNvSpPr>
            <a:spLocks noGrp="1"/>
          </p:cNvSpPr>
          <p:nvPr>
            <p:ph type="ftr" sz="quarter" idx="12"/>
          </p:nvPr>
        </p:nvSpPr>
        <p:spPr>
          <a:xfrm>
            <a:off x="360000" y="6372000"/>
            <a:ext cx="5040000" cy="360000"/>
          </a:xfrm>
        </p:spPr>
        <p:txBody>
          <a:bodyPr/>
          <a:lstStyle/>
          <a:p>
            <a:pPr>
              <a:defRPr/>
            </a:pPr>
            <a:r>
              <a:rPr lang="de-DE" dirty="0" err="1"/>
              <a:t>Raichberg</a:t>
            </a:r>
            <a:r>
              <a:rPr lang="de-DE" dirty="0"/>
              <a:t> Realschule Stuttgart</a:t>
            </a:r>
          </a:p>
        </p:txBody>
      </p:sp>
    </p:spTree>
    <p:extLst>
      <p:ext uri="{BB962C8B-B14F-4D97-AF65-F5344CB8AC3E}">
        <p14:creationId xmlns:p14="http://schemas.microsoft.com/office/powerpoint/2010/main" val="27900239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500"/>
                                        <p:tgtEl>
                                          <p:spTgt spid="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fade">
                                      <p:cBhvr>
                                        <p:cTn id="52" dur="500"/>
                                        <p:tgtEl>
                                          <p:spTgt spid="7">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9" end="9"/>
                                            </p:txEl>
                                          </p:spTgt>
                                        </p:tgtEl>
                                        <p:attrNameLst>
                                          <p:attrName>style.visibility</p:attrName>
                                        </p:attrNameLst>
                                      </p:cBhvr>
                                      <p:to>
                                        <p:strVal val="visible"/>
                                      </p:to>
                                    </p:set>
                                    <p:animEffect transition="in" filter="fade">
                                      <p:cBhvr>
                                        <p:cTn id="5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6F3E961D-EF74-436B-90B9-F1DB5E2C9C95}" type="slidenum">
              <a:rPr lang="de-DE" smtClean="0"/>
              <a:pPr/>
              <a:t>20</a:t>
            </a:fld>
            <a:endParaRPr lang="de-DE" dirty="0"/>
          </a:p>
        </p:txBody>
      </p:sp>
      <p:sp>
        <p:nvSpPr>
          <p:cNvPr id="6" name="Titel 5"/>
          <p:cNvSpPr>
            <a:spLocks noGrp="1"/>
          </p:cNvSpPr>
          <p:nvPr>
            <p:ph type="title"/>
          </p:nvPr>
        </p:nvSpPr>
        <p:spPr/>
        <p:txBody>
          <a:bodyPr>
            <a:normAutofit/>
          </a:bodyPr>
          <a:lstStyle/>
          <a:p>
            <a:r>
              <a:rPr lang="de-DE" dirty="0">
                <a:latin typeface="Calibri" panose="020F0502020204030204" pitchFamily="34" charset="0"/>
                <a:cs typeface="Calibri" panose="020F0502020204030204" pitchFamily="34" charset="0"/>
              </a:rPr>
              <a:t>Chemie Einstiegsthemen</a:t>
            </a:r>
          </a:p>
        </p:txBody>
      </p:sp>
      <p:sp>
        <p:nvSpPr>
          <p:cNvPr id="11" name="Titel 5"/>
          <p:cNvSpPr>
            <a:spLocks noGrp="1"/>
          </p:cNvSpPr>
          <p:nvPr>
            <p:ph type="body" sz="quarter" idx="13"/>
          </p:nvPr>
        </p:nvSpPr>
        <p:spPr/>
        <p:txBody>
          <a:bodyPr>
            <a:normAutofit fontScale="70000" lnSpcReduction="20000"/>
          </a:bodyPr>
          <a:lstStyle/>
          <a:p>
            <a:r>
              <a:rPr lang="de-DE" dirty="0">
                <a:latin typeface="Calibri" panose="020F0502020204030204" pitchFamily="34" charset="0"/>
                <a:cs typeface="Calibri" panose="020F0502020204030204" pitchFamily="34" charset="0"/>
              </a:rPr>
              <a:t>Erdöl (Entstehung, Verarbeitung, Verwendung, Bedeutung, Problematik der Ressource, Fraktionierte Destillation, Cracken, Reformieren, Oktanzahl)</a:t>
            </a:r>
          </a:p>
          <a:p>
            <a:r>
              <a:rPr lang="de-DE" dirty="0">
                <a:latin typeface="Calibri" panose="020F0502020204030204" pitchFamily="34" charset="0"/>
                <a:cs typeface="Calibri" panose="020F0502020204030204" pitchFamily="34" charset="0"/>
              </a:rPr>
              <a:t>Kohlenwasserstoffe (Alkane, Alkene, Isomerie, Kraftstoffe)</a:t>
            </a:r>
          </a:p>
          <a:p>
            <a:r>
              <a:rPr lang="de-DE" dirty="0" err="1">
                <a:latin typeface="Calibri" panose="020F0502020204030204" pitchFamily="34" charset="0"/>
                <a:cs typeface="Calibri" panose="020F0502020204030204" pitchFamily="34" charset="0"/>
              </a:rPr>
              <a:t>Alkanole</a:t>
            </a:r>
            <a:r>
              <a:rPr lang="de-DE" dirty="0">
                <a:latin typeface="Calibri" panose="020F0502020204030204" pitchFamily="34" charset="0"/>
                <a:cs typeface="Calibri" panose="020F0502020204030204" pitchFamily="34" charset="0"/>
              </a:rPr>
              <a:t> (funktionelle Gruppe, Eigenschaften, Unterscheidung)</a:t>
            </a:r>
          </a:p>
          <a:p>
            <a:r>
              <a:rPr lang="de-DE" dirty="0">
                <a:latin typeface="Calibri" panose="020F0502020204030204" pitchFamily="34" charset="0"/>
                <a:cs typeface="Calibri" panose="020F0502020204030204" pitchFamily="34" charset="0"/>
              </a:rPr>
              <a:t>Kunststoffe (Herstellung, Einteilung)</a:t>
            </a:r>
          </a:p>
          <a:p>
            <a:r>
              <a:rPr lang="de-DE" dirty="0" err="1">
                <a:latin typeface="Calibri" panose="020F0502020204030204" pitchFamily="34" charset="0"/>
                <a:cs typeface="Calibri" panose="020F0502020204030204" pitchFamily="34" charset="0"/>
              </a:rPr>
              <a:t>Alkansäuren</a:t>
            </a:r>
            <a:r>
              <a:rPr lang="de-DE" dirty="0">
                <a:latin typeface="Calibri" panose="020F0502020204030204" pitchFamily="34" charset="0"/>
                <a:cs typeface="Calibri" panose="020F0502020204030204" pitchFamily="34" charset="0"/>
              </a:rPr>
              <a:t> (funktionelle Gruppe, Säurestärke, Eigenschaften)</a:t>
            </a:r>
          </a:p>
          <a:p>
            <a:r>
              <a:rPr lang="de-DE" dirty="0">
                <a:latin typeface="Calibri" panose="020F0502020204030204" pitchFamily="34" charset="0"/>
                <a:cs typeface="Calibri" panose="020F0502020204030204" pitchFamily="34" charset="0"/>
              </a:rPr>
              <a:t>Wasser (Dipolcharakter, Wasserstoffbrückenbindung, Oberflächenspannung, Dichteanomalie)</a:t>
            </a:r>
          </a:p>
          <a:p>
            <a:endParaRPr lang="de-DE" dirty="0">
              <a:latin typeface="Calibri" panose="020F0502020204030204" pitchFamily="34" charset="0"/>
              <a:cs typeface="Calibri" panose="020F0502020204030204" pitchFamily="34" charset="0"/>
            </a:endParaRPr>
          </a:p>
        </p:txBody>
      </p:sp>
      <p:sp>
        <p:nvSpPr>
          <p:cNvPr id="7" name="Fußzeilenplatzhalter 3">
            <a:extLst>
              <a:ext uri="{FF2B5EF4-FFF2-40B4-BE49-F238E27FC236}">
                <a16:creationId xmlns:a16="http://schemas.microsoft.com/office/drawing/2014/main" id="{9D60243B-B0B6-A446-9603-8C997AA82E84}"/>
              </a:ext>
            </a:extLst>
          </p:cNvPr>
          <p:cNvSpPr txBox="1">
            <a:spLocks/>
          </p:cNvSpPr>
          <p:nvPr/>
        </p:nvSpPr>
        <p:spPr>
          <a:xfrm>
            <a:off x="360000" y="6372000"/>
            <a:ext cx="5040000" cy="360000"/>
          </a:xfrm>
          <a:prstGeom prst="rect">
            <a:avLst/>
          </a:prstGeom>
        </p:spPr>
        <p:txBody>
          <a:bodyPr vert="horz" lIns="0" tIns="0" rIns="0" bIns="0" rtlCol="0" anchor="t" anchorCtr="0"/>
          <a:lstStyle>
            <a:defPPr>
              <a:defRPr lang="de-DE"/>
            </a:defPPr>
            <a:lvl1pPr marL="0" algn="r" defTabSz="914400" rtl="0" eaLnBrk="1" latinLnBrk="0" hangingPunct="1">
              <a:defRPr sz="1000" kern="1200">
                <a:solidFill>
                  <a:srgbClr val="81818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Tree>
    <p:extLst>
      <p:ext uri="{BB962C8B-B14F-4D97-AF65-F5344CB8AC3E}">
        <p14:creationId xmlns:p14="http://schemas.microsoft.com/office/powerpoint/2010/main" val="4294223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fade">
                                      <p:cBhvr>
                                        <p:cTn id="3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6F3E961D-EF74-436B-90B9-F1DB5E2C9C95}" type="slidenum">
              <a:rPr lang="de-DE" smtClean="0"/>
              <a:pPr/>
              <a:t>21</a:t>
            </a:fld>
            <a:endParaRPr lang="de-DE" dirty="0"/>
          </a:p>
        </p:txBody>
      </p:sp>
      <p:sp>
        <p:nvSpPr>
          <p:cNvPr id="6" name="Titel 5"/>
          <p:cNvSpPr>
            <a:spLocks noGrp="1"/>
          </p:cNvSpPr>
          <p:nvPr>
            <p:ph type="title"/>
          </p:nvPr>
        </p:nvSpPr>
        <p:spPr/>
        <p:txBody>
          <a:bodyPr>
            <a:normAutofit/>
          </a:bodyPr>
          <a:lstStyle/>
          <a:p>
            <a:r>
              <a:rPr lang="de-DE" dirty="0">
                <a:latin typeface="Calibri" panose="020F0502020204030204" pitchFamily="34" charset="0"/>
                <a:cs typeface="Calibri" panose="020F0502020204030204" pitchFamily="34" charset="0"/>
              </a:rPr>
              <a:t>Physik Grundkenntnisse</a:t>
            </a:r>
          </a:p>
        </p:txBody>
      </p:sp>
      <p:sp>
        <p:nvSpPr>
          <p:cNvPr id="11" name="Titel 5"/>
          <p:cNvSpPr>
            <a:spLocks noGrp="1"/>
          </p:cNvSpPr>
          <p:nvPr>
            <p:ph type="body" sz="quarter" idx="13"/>
          </p:nvPr>
        </p:nvSpPr>
        <p:spPr/>
        <p:txBody>
          <a:bodyPr>
            <a:normAutofit fontScale="70000" lnSpcReduction="20000"/>
          </a:bodyPr>
          <a:lstStyle/>
          <a:p>
            <a:r>
              <a:rPr lang="de-DE" dirty="0">
                <a:latin typeface="Calibri" panose="020F0502020204030204" pitchFamily="34" charset="0"/>
                <a:cs typeface="Calibri" panose="020F0502020204030204" pitchFamily="34" charset="0"/>
              </a:rPr>
              <a:t>Ohm’sches Gesetz, Parallel-/Reihenschaltung</a:t>
            </a:r>
          </a:p>
          <a:p>
            <a:r>
              <a:rPr lang="de-DE" dirty="0">
                <a:latin typeface="Calibri" panose="020F0502020204030204" pitchFamily="34" charset="0"/>
                <a:cs typeface="Calibri" panose="020F0502020204030204" pitchFamily="34" charset="0"/>
              </a:rPr>
              <a:t>stromdurchflossener Leiter im Magnetfeld, Induktion, Generator, Elektromotor, </a:t>
            </a:r>
            <a:r>
              <a:rPr lang="it-IT" dirty="0" err="1">
                <a:latin typeface="Calibri" panose="020F0502020204030204" pitchFamily="34" charset="0"/>
                <a:cs typeface="Calibri" panose="020F0502020204030204" pitchFamily="34" charset="0"/>
              </a:rPr>
              <a:t>Dynamo</a:t>
            </a:r>
            <a:r>
              <a:rPr lang="it-IT" dirty="0">
                <a:latin typeface="Calibri" panose="020F0502020204030204" pitchFamily="34" charset="0"/>
                <a:cs typeface="Calibri" panose="020F0502020204030204" pitchFamily="34" charset="0"/>
              </a:rPr>
              <a:t>, </a:t>
            </a:r>
            <a:r>
              <a:rPr lang="it-IT" dirty="0" err="1">
                <a:latin typeface="Calibri" panose="020F0502020204030204" pitchFamily="34" charset="0"/>
                <a:cs typeface="Calibri" panose="020F0502020204030204" pitchFamily="34" charset="0"/>
              </a:rPr>
              <a:t>Transformator</a:t>
            </a:r>
            <a:r>
              <a:rPr lang="it-IT" dirty="0">
                <a:latin typeface="Calibri" panose="020F0502020204030204" pitchFamily="34" charset="0"/>
                <a:cs typeface="Calibri" panose="020F0502020204030204" pitchFamily="34" charset="0"/>
              </a:rPr>
              <a:t>, 3 Finger </a:t>
            </a:r>
            <a:r>
              <a:rPr lang="it-IT" dirty="0" err="1">
                <a:latin typeface="Calibri" panose="020F0502020204030204" pitchFamily="34" charset="0"/>
                <a:cs typeface="Calibri" panose="020F0502020204030204" pitchFamily="34" charset="0"/>
              </a:rPr>
              <a:t>Regel</a:t>
            </a:r>
            <a:endParaRPr lang="it-IT"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Arbeit, Leistung, Wirkungsgrad </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(jeweils elektrisch &amp; mechanisch)</a:t>
            </a:r>
          </a:p>
          <a:p>
            <a:r>
              <a:rPr lang="de-DE" dirty="0">
                <a:latin typeface="Calibri" panose="020F0502020204030204" pitchFamily="34" charset="0"/>
                <a:cs typeface="Calibri" panose="020F0502020204030204" pitchFamily="34" charset="0"/>
              </a:rPr>
              <a:t>Energieumwandlung/ -erhaltung</a:t>
            </a:r>
          </a:p>
          <a:p>
            <a:r>
              <a:rPr lang="de-DE" dirty="0" err="1">
                <a:latin typeface="Calibri" panose="020F0502020204030204" pitchFamily="34" charset="0"/>
                <a:cs typeface="Calibri" panose="020F0502020204030204" pitchFamily="34" charset="0"/>
              </a:rPr>
              <a:t>Newton’sches</a:t>
            </a:r>
            <a:r>
              <a:rPr lang="de-DE" dirty="0">
                <a:latin typeface="Calibri" panose="020F0502020204030204" pitchFamily="34" charset="0"/>
                <a:cs typeface="Calibri" panose="020F0502020204030204" pitchFamily="34" charset="0"/>
              </a:rPr>
              <a:t> Kraftgesetz, actio = reactio, Kräftegleichgewicht, -addition und -zerlegung, Trägheit, Reibung, Impuls</a:t>
            </a:r>
          </a:p>
          <a:p>
            <a:pPr marL="0" indent="0">
              <a:buNone/>
            </a:pPr>
            <a:r>
              <a:rPr lang="de-DE" dirty="0">
                <a:latin typeface="Calibri" panose="020F0502020204030204" pitchFamily="34" charset="0"/>
                <a:cs typeface="Calibri" panose="020F0502020204030204" pitchFamily="34" charset="0"/>
              </a:rPr>
              <a:t>=&gt; Prisma NWA Physik 4/5 BW Klett Verlag</a:t>
            </a:r>
          </a:p>
        </p:txBody>
      </p:sp>
      <p:sp>
        <p:nvSpPr>
          <p:cNvPr id="7" name="Fußzeilenplatzhalter 3">
            <a:extLst>
              <a:ext uri="{FF2B5EF4-FFF2-40B4-BE49-F238E27FC236}">
                <a16:creationId xmlns:a16="http://schemas.microsoft.com/office/drawing/2014/main" id="{DC236237-83D9-6647-853E-8BE51068FEE1}"/>
              </a:ext>
            </a:extLst>
          </p:cNvPr>
          <p:cNvSpPr txBox="1">
            <a:spLocks/>
          </p:cNvSpPr>
          <p:nvPr/>
        </p:nvSpPr>
        <p:spPr>
          <a:xfrm>
            <a:off x="360000" y="6372000"/>
            <a:ext cx="5040000" cy="360000"/>
          </a:xfrm>
          <a:prstGeom prst="rect">
            <a:avLst/>
          </a:prstGeom>
        </p:spPr>
        <p:txBody>
          <a:bodyPr vert="horz" lIns="0" tIns="0" rIns="0" bIns="0" rtlCol="0" anchor="t" anchorCtr="0"/>
          <a:lstStyle>
            <a:defPPr>
              <a:defRPr lang="de-DE"/>
            </a:defPPr>
            <a:lvl1pPr marL="0" algn="r" defTabSz="914400" rtl="0" eaLnBrk="1" latinLnBrk="0" hangingPunct="1">
              <a:defRPr sz="1000" kern="1200">
                <a:solidFill>
                  <a:srgbClr val="81818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Tree>
    <p:extLst>
      <p:ext uri="{BB962C8B-B14F-4D97-AF65-F5344CB8AC3E}">
        <p14:creationId xmlns:p14="http://schemas.microsoft.com/office/powerpoint/2010/main" val="1890329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fade">
                                      <p:cBhvr>
                                        <p:cTn id="3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6F3E961D-EF74-436B-90B9-F1DB5E2C9C95}" type="slidenum">
              <a:rPr lang="de-DE" smtClean="0"/>
              <a:pPr/>
              <a:t>22</a:t>
            </a:fld>
            <a:endParaRPr lang="de-DE" dirty="0"/>
          </a:p>
        </p:txBody>
      </p:sp>
      <p:sp>
        <p:nvSpPr>
          <p:cNvPr id="6" name="Titel 5"/>
          <p:cNvSpPr>
            <a:spLocks noGrp="1"/>
          </p:cNvSpPr>
          <p:nvPr>
            <p:ph type="title"/>
          </p:nvPr>
        </p:nvSpPr>
        <p:spPr/>
        <p:txBody>
          <a:bodyPr>
            <a:normAutofit/>
          </a:bodyPr>
          <a:lstStyle/>
          <a:p>
            <a:r>
              <a:rPr lang="de-DE" dirty="0">
                <a:latin typeface="Calibri" panose="020F0502020204030204" pitchFamily="34" charset="0"/>
                <a:cs typeface="Calibri" panose="020F0502020204030204" pitchFamily="34" charset="0"/>
              </a:rPr>
              <a:t>Physik Einstiegsthemen</a:t>
            </a:r>
          </a:p>
        </p:txBody>
      </p:sp>
      <p:sp>
        <p:nvSpPr>
          <p:cNvPr id="11" name="Titel 5"/>
          <p:cNvSpPr>
            <a:spLocks noGrp="1"/>
          </p:cNvSpPr>
          <p:nvPr>
            <p:ph type="body" sz="quarter" idx="13"/>
          </p:nvPr>
        </p:nvSpPr>
        <p:spPr/>
        <p:txBody>
          <a:bodyPr>
            <a:normAutofit fontScale="62500" lnSpcReduction="20000"/>
          </a:bodyPr>
          <a:lstStyle/>
          <a:p>
            <a:r>
              <a:rPr lang="de-DE" dirty="0">
                <a:latin typeface="Calibri" panose="020F0502020204030204" pitchFamily="34" charset="0"/>
                <a:cs typeface="Calibri" panose="020F0502020204030204" pitchFamily="34" charset="0"/>
              </a:rPr>
              <a:t>Fotovoltaik (Aufbau und Funktionsweise einer Solarzelle, Solarmodule, Erzeugung bestimmter Werte von Spannung und Stromstärke, Vor- und Nachteile)</a:t>
            </a:r>
          </a:p>
          <a:p>
            <a:r>
              <a:rPr lang="de-DE" dirty="0">
                <a:latin typeface="Calibri" panose="020F0502020204030204" pitchFamily="34" charset="0"/>
                <a:cs typeface="Calibri" panose="020F0502020204030204" pitchFamily="34" charset="0"/>
              </a:rPr>
              <a:t>Diode (Funktionsweise, Halbleiter, unterschiedliche Dioden)</a:t>
            </a:r>
          </a:p>
          <a:p>
            <a:r>
              <a:rPr lang="de-DE" dirty="0">
                <a:latin typeface="Calibri" panose="020F0502020204030204" pitchFamily="34" charset="0"/>
                <a:cs typeface="Calibri" panose="020F0502020204030204" pitchFamily="34" charset="0"/>
              </a:rPr>
              <a:t>Transistor (Aufbau und Funktionsweise, Leitungsmechanismus, Kennlinien)</a:t>
            </a:r>
          </a:p>
          <a:p>
            <a:r>
              <a:rPr lang="de-DE" dirty="0">
                <a:latin typeface="Calibri" panose="020F0502020204030204" pitchFamily="34" charset="0"/>
                <a:cs typeface="Calibri" panose="020F0502020204030204" pitchFamily="34" charset="0"/>
              </a:rPr>
              <a:t>Druckwasserreaktor (Kettenreaktion, kritische Masse, Funktionsweise, Entsorgung radioaktiven Abfalls, Gefahren, Alternativen)</a:t>
            </a:r>
          </a:p>
          <a:p>
            <a:r>
              <a:rPr lang="de-DE" dirty="0" err="1">
                <a:latin typeface="Calibri" panose="020F0502020204030204" pitchFamily="34" charset="0"/>
                <a:cs typeface="Calibri" panose="020F0502020204030204" pitchFamily="34" charset="0"/>
              </a:rPr>
              <a:t>Radiocarbonmethode</a:t>
            </a:r>
            <a:r>
              <a:rPr lang="de-DE" dirty="0">
                <a:latin typeface="Calibri" panose="020F0502020204030204" pitchFamily="34" charset="0"/>
                <a:cs typeface="Calibri" panose="020F0502020204030204" pitchFamily="34" charset="0"/>
              </a:rPr>
              <a:t> (Isotope, radioaktiver Zerfall, Halbwertszeit, Prinzip der Altersbestimmung, Grenzen)</a:t>
            </a:r>
          </a:p>
          <a:p>
            <a:r>
              <a:rPr lang="de-DE" dirty="0">
                <a:latin typeface="Calibri" panose="020F0502020204030204" pitchFamily="34" charset="0"/>
                <a:cs typeface="Calibri" panose="020F0502020204030204" pitchFamily="34" charset="0"/>
              </a:rPr>
              <a:t>Gleichmäßig beschleunigte Bewegung (Weg-Zeit-Diagramm, Geschwindigkeit-Zeit-Diagramm, Brems- und Anhalteweg, freier Fall, Fallhöhe und Geschwindigkeit)</a:t>
            </a:r>
          </a:p>
        </p:txBody>
      </p:sp>
      <p:sp>
        <p:nvSpPr>
          <p:cNvPr id="7" name="Fußzeilenplatzhalter 3">
            <a:extLst>
              <a:ext uri="{FF2B5EF4-FFF2-40B4-BE49-F238E27FC236}">
                <a16:creationId xmlns:a16="http://schemas.microsoft.com/office/drawing/2014/main" id="{854FD2EE-77CE-924B-9480-E9AF83B69962}"/>
              </a:ext>
            </a:extLst>
          </p:cNvPr>
          <p:cNvSpPr txBox="1">
            <a:spLocks/>
          </p:cNvSpPr>
          <p:nvPr/>
        </p:nvSpPr>
        <p:spPr>
          <a:xfrm>
            <a:off x="360000" y="6372000"/>
            <a:ext cx="5040000" cy="360000"/>
          </a:xfrm>
          <a:prstGeom prst="rect">
            <a:avLst/>
          </a:prstGeom>
        </p:spPr>
        <p:txBody>
          <a:bodyPr vert="horz" lIns="0" tIns="0" rIns="0" bIns="0" rtlCol="0" anchor="t" anchorCtr="0"/>
          <a:lstStyle>
            <a:defPPr>
              <a:defRPr lang="de-DE"/>
            </a:defPPr>
            <a:lvl1pPr marL="0" algn="r" defTabSz="914400" rtl="0" eaLnBrk="1" latinLnBrk="0" hangingPunct="1">
              <a:defRPr sz="1000" kern="1200">
                <a:solidFill>
                  <a:srgbClr val="81818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Tree>
    <p:extLst>
      <p:ext uri="{BB962C8B-B14F-4D97-AF65-F5344CB8AC3E}">
        <p14:creationId xmlns:p14="http://schemas.microsoft.com/office/powerpoint/2010/main" val="1568065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5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5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fade">
                                      <p:cBhvr>
                                        <p:cTn id="3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C3A8542-BE0B-0A44-9E2C-99E72A3FCA43}"/>
              </a:ext>
            </a:extLst>
          </p:cNvPr>
          <p:cNvSpPr>
            <a:spLocks noGrp="1"/>
          </p:cNvSpPr>
          <p:nvPr>
            <p:ph type="sldNum" sz="quarter" idx="11"/>
          </p:nvPr>
        </p:nvSpPr>
        <p:spPr/>
        <p:txBody>
          <a:bodyPr/>
          <a:lstStyle/>
          <a:p>
            <a:fld id="{6F3E961D-EF74-436B-90B9-F1DB5E2C9C95}" type="slidenum">
              <a:rPr lang="de-DE" smtClean="0"/>
              <a:pPr/>
              <a:t>23</a:t>
            </a:fld>
            <a:endParaRPr lang="de-DE" dirty="0"/>
          </a:p>
        </p:txBody>
      </p:sp>
      <p:sp>
        <p:nvSpPr>
          <p:cNvPr id="6" name="Titel 5">
            <a:extLst>
              <a:ext uri="{FF2B5EF4-FFF2-40B4-BE49-F238E27FC236}">
                <a16:creationId xmlns:a16="http://schemas.microsoft.com/office/drawing/2014/main" id="{22B91760-59F4-F64A-BB5C-981EEDFE74D5}"/>
              </a:ext>
            </a:extLst>
          </p:cNvPr>
          <p:cNvSpPr>
            <a:spLocks noGrp="1"/>
          </p:cNvSpPr>
          <p:nvPr>
            <p:ph type="title"/>
          </p:nvPr>
        </p:nvSpPr>
        <p:spPr>
          <a:xfrm>
            <a:off x="504000" y="484136"/>
            <a:ext cx="8208000" cy="1152000"/>
          </a:xfrm>
        </p:spPr>
        <p:txBody>
          <a:bodyPr>
            <a:normAutofit/>
          </a:bodyPr>
          <a:lstStyle/>
          <a:p>
            <a:r>
              <a:rPr lang="de-DE" dirty="0">
                <a:latin typeface="Calibri" panose="020F0502020204030204" pitchFamily="34" charset="0"/>
                <a:cs typeface="Calibri" panose="020F0502020204030204" pitchFamily="34" charset="0"/>
              </a:rPr>
              <a:t>Ethik</a:t>
            </a:r>
          </a:p>
        </p:txBody>
      </p:sp>
      <p:sp>
        <p:nvSpPr>
          <p:cNvPr id="7" name="Textfeld 6">
            <a:extLst>
              <a:ext uri="{FF2B5EF4-FFF2-40B4-BE49-F238E27FC236}">
                <a16:creationId xmlns:a16="http://schemas.microsoft.com/office/drawing/2014/main" id="{21DB880D-9D78-CF4E-AA18-004FB6B4463B}"/>
              </a:ext>
            </a:extLst>
          </p:cNvPr>
          <p:cNvSpPr txBox="1"/>
          <p:nvPr/>
        </p:nvSpPr>
        <p:spPr>
          <a:xfrm>
            <a:off x="700315" y="1335187"/>
            <a:ext cx="8083685" cy="4293483"/>
          </a:xfrm>
          <a:prstGeom prst="rect">
            <a:avLst/>
          </a:prstGeom>
          <a:noFill/>
        </p:spPr>
        <p:txBody>
          <a:bodyPr wrap="square" rtlCol="0">
            <a:spAutoFit/>
          </a:bodyPr>
          <a:lstStyle/>
          <a:p>
            <a:r>
              <a:rPr lang="de-DE" sz="1500" b="1" dirty="0">
                <a:latin typeface="Calibri" panose="020F0502020204030204" pitchFamily="34" charset="0"/>
                <a:cs typeface="Calibri" panose="020F0502020204030204" pitchFamily="34" charset="0"/>
              </a:rPr>
              <a:t>Mündliche Prüfung - Ablauf</a:t>
            </a:r>
          </a:p>
          <a:p>
            <a:pPr marL="342900" indent="-342900">
              <a:buAutoNum type="arabicPeriod"/>
            </a:pPr>
            <a:r>
              <a:rPr lang="de-DE" sz="1500" dirty="0">
                <a:latin typeface="Calibri" panose="020F0502020204030204" pitchFamily="34" charset="0"/>
                <a:cs typeface="Calibri" panose="020F0502020204030204" pitchFamily="34" charset="0"/>
              </a:rPr>
              <a:t>Teil: Schwerpunkthema 5 min</a:t>
            </a:r>
          </a:p>
          <a:p>
            <a:pPr marL="342900" indent="-342900">
              <a:buAutoNum type="arabicPeriod"/>
            </a:pPr>
            <a:r>
              <a:rPr lang="de-DE" sz="1500" dirty="0">
                <a:latin typeface="Calibri" panose="020F0502020204030204" pitchFamily="34" charset="0"/>
                <a:cs typeface="Calibri" panose="020F0502020204030204" pitchFamily="34" charset="0"/>
              </a:rPr>
              <a:t>Teil: allgemeine Fragen zu den Inhalten des Ethik-Unterrichts aus Klasse 9 und 10</a:t>
            </a:r>
          </a:p>
          <a:p>
            <a:endParaRPr lang="de-DE" sz="1500" b="1" i="1" dirty="0">
              <a:latin typeface="Calibri" panose="020F0502020204030204" pitchFamily="34" charset="0"/>
              <a:cs typeface="Calibri" panose="020F0502020204030204" pitchFamily="34" charset="0"/>
            </a:endParaRPr>
          </a:p>
          <a:p>
            <a:r>
              <a:rPr lang="de-DE" sz="1500" b="1" i="1" dirty="0">
                <a:latin typeface="Calibri" panose="020F0502020204030204" pitchFamily="34" charset="0"/>
                <a:cs typeface="Calibri" panose="020F0502020204030204" pitchFamily="34" charset="0"/>
              </a:rPr>
              <a:t>Themen</a:t>
            </a:r>
          </a:p>
          <a:p>
            <a:endParaRPr lang="de-DE" dirty="0">
              <a:latin typeface="Calibri" panose="020F0502020204030204" pitchFamily="34" charset="0"/>
              <a:cs typeface="Calibri" panose="020F0502020204030204" pitchFamily="34" charset="0"/>
            </a:endParaRPr>
          </a:p>
          <a:p>
            <a:r>
              <a:rPr lang="de-DE" sz="1500" b="1" dirty="0">
                <a:latin typeface="Calibri" panose="020F0502020204030204" pitchFamily="34" charset="0"/>
                <a:cs typeface="Calibri" panose="020F0502020204030204" pitchFamily="34" charset="0"/>
              </a:rPr>
              <a:t>1) Gewissen / Moral / Werte und Normen </a:t>
            </a:r>
            <a:endParaRPr lang="de-DE" sz="1500" dirty="0">
              <a:latin typeface="Calibri" panose="020F0502020204030204" pitchFamily="34" charset="0"/>
              <a:cs typeface="Calibri" panose="020F0502020204030204" pitchFamily="34" charset="0"/>
            </a:endParaRPr>
          </a:p>
          <a:p>
            <a:r>
              <a:rPr lang="de-DE" sz="1500" dirty="0">
                <a:latin typeface="Calibri" panose="020F0502020204030204" pitchFamily="34" charset="0"/>
                <a:cs typeface="Calibri" panose="020F0502020204030204" pitchFamily="34" charset="0"/>
              </a:rPr>
              <a:t>Gewissen im Zusammenhang mit Fortschritt und Wissenschaft </a:t>
            </a:r>
          </a:p>
          <a:p>
            <a:r>
              <a:rPr lang="de-DE" sz="1500" dirty="0">
                <a:latin typeface="Calibri" panose="020F0502020204030204" pitchFamily="34" charset="0"/>
                <a:cs typeface="Calibri" panose="020F0502020204030204" pitchFamily="34" charset="0"/>
              </a:rPr>
              <a:t>Stufen der moralischen Entwicklung (Kohlberg) </a:t>
            </a:r>
          </a:p>
          <a:p>
            <a:r>
              <a:rPr lang="de-DE" sz="1500" dirty="0">
                <a:latin typeface="Calibri" panose="020F0502020204030204" pitchFamily="34" charset="0"/>
                <a:cs typeface="Calibri" panose="020F0502020204030204" pitchFamily="34" charset="0"/>
              </a:rPr>
              <a:t>Werteveränderung im Laufe der Zeit </a:t>
            </a:r>
          </a:p>
          <a:p>
            <a:r>
              <a:rPr lang="de-DE" sz="1500" dirty="0">
                <a:latin typeface="Calibri" panose="020F0502020204030204" pitchFamily="34" charset="0"/>
                <a:cs typeface="Calibri" panose="020F0502020204030204" pitchFamily="34" charset="0"/>
              </a:rPr>
              <a:t>kategorischer Imperativ </a:t>
            </a:r>
          </a:p>
          <a:p>
            <a:endParaRPr lang="de-DE" sz="1500" dirty="0">
              <a:latin typeface="Calibri" panose="020F0502020204030204" pitchFamily="34" charset="0"/>
              <a:cs typeface="Calibri" panose="020F0502020204030204" pitchFamily="34" charset="0"/>
            </a:endParaRPr>
          </a:p>
          <a:p>
            <a:r>
              <a:rPr lang="de-DE" sz="1500" b="1" dirty="0">
                <a:latin typeface="Calibri" panose="020F0502020204030204" pitchFamily="34" charset="0"/>
                <a:cs typeface="Calibri" panose="020F0502020204030204" pitchFamily="34" charset="0"/>
              </a:rPr>
              <a:t>2) Konsum / Werbung / Medien </a:t>
            </a:r>
            <a:endParaRPr lang="de-DE" sz="1500" dirty="0">
              <a:latin typeface="Calibri" panose="020F0502020204030204" pitchFamily="34" charset="0"/>
              <a:cs typeface="Calibri" panose="020F0502020204030204" pitchFamily="34" charset="0"/>
            </a:endParaRPr>
          </a:p>
          <a:p>
            <a:r>
              <a:rPr lang="de-DE" sz="1500" dirty="0">
                <a:latin typeface="Calibri" panose="020F0502020204030204" pitchFamily="34" charset="0"/>
                <a:cs typeface="Calibri" panose="020F0502020204030204" pitchFamily="34" charset="0"/>
              </a:rPr>
              <a:t>Beeinflussung durch Werbung </a:t>
            </a:r>
          </a:p>
          <a:p>
            <a:r>
              <a:rPr lang="de-DE" sz="1500" dirty="0">
                <a:latin typeface="Calibri" panose="020F0502020204030204" pitchFamily="34" charset="0"/>
                <a:cs typeface="Calibri" panose="020F0502020204030204" pitchFamily="34" charset="0"/>
              </a:rPr>
              <a:t>Werbe-Strategien / Werbe-Analyse </a:t>
            </a:r>
          </a:p>
          <a:p>
            <a:r>
              <a:rPr lang="de-DE" sz="1500" dirty="0">
                <a:latin typeface="Calibri" panose="020F0502020204030204" pitchFamily="34" charset="0"/>
                <a:cs typeface="Calibri" panose="020F0502020204030204" pitchFamily="34" charset="0"/>
              </a:rPr>
              <a:t>Chancen und Gefahren von Medien </a:t>
            </a:r>
          </a:p>
          <a:p>
            <a:r>
              <a:rPr lang="de-DE" sz="1500" dirty="0">
                <a:latin typeface="Calibri" panose="020F0502020204030204" pitchFamily="34" charset="0"/>
                <a:cs typeface="Calibri" panose="020F0502020204030204" pitchFamily="34" charset="0"/>
              </a:rPr>
              <a:t>Realität und Medien </a:t>
            </a:r>
          </a:p>
          <a:p>
            <a:r>
              <a:rPr lang="de-DE" sz="1500" dirty="0">
                <a:latin typeface="Calibri" panose="020F0502020204030204" pitchFamily="34" charset="0"/>
                <a:cs typeface="Calibri" panose="020F0502020204030204" pitchFamily="34" charset="0"/>
              </a:rPr>
              <a:t>AIDA / KISS </a:t>
            </a:r>
          </a:p>
        </p:txBody>
      </p:sp>
      <p:sp>
        <p:nvSpPr>
          <p:cNvPr id="8" name="Fußzeilenplatzhalter 3">
            <a:extLst>
              <a:ext uri="{FF2B5EF4-FFF2-40B4-BE49-F238E27FC236}">
                <a16:creationId xmlns:a16="http://schemas.microsoft.com/office/drawing/2014/main" id="{671BE2CF-3435-6C48-866E-B3AD422B214B}"/>
              </a:ext>
            </a:extLst>
          </p:cNvPr>
          <p:cNvSpPr>
            <a:spLocks noGrp="1"/>
          </p:cNvSpPr>
          <p:nvPr>
            <p:ph type="ftr" sz="quarter" idx="12"/>
          </p:nvPr>
        </p:nvSpPr>
        <p:spPr>
          <a:xfrm>
            <a:off x="360000" y="6372000"/>
            <a:ext cx="5040000" cy="360000"/>
          </a:xfrm>
        </p:spPr>
        <p:txBody>
          <a:bodyPr/>
          <a:lstStyle/>
          <a:p>
            <a:pPr>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Tree>
    <p:extLst>
      <p:ext uri="{BB962C8B-B14F-4D97-AF65-F5344CB8AC3E}">
        <p14:creationId xmlns:p14="http://schemas.microsoft.com/office/powerpoint/2010/main" val="53614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fade">
                                      <p:cBhvr>
                                        <p:cTn id="26" dur="500"/>
                                        <p:tgtEl>
                                          <p:spTgt spid="7">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Effect transition="in" filter="fade">
                                      <p:cBhvr>
                                        <p:cTn id="29" dur="500"/>
                                        <p:tgtEl>
                                          <p:spTgt spid="7">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500"/>
                                        <p:tgtEl>
                                          <p:spTgt spid="7">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animEffect transition="in" filter="fade">
                                      <p:cBhvr>
                                        <p:cTn id="35" dur="500"/>
                                        <p:tgtEl>
                                          <p:spTgt spid="7">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10" end="10"/>
                                            </p:txEl>
                                          </p:spTgt>
                                        </p:tgtEl>
                                        <p:attrNameLst>
                                          <p:attrName>style.visibility</p:attrName>
                                        </p:attrNameLst>
                                      </p:cBhvr>
                                      <p:to>
                                        <p:strVal val="visible"/>
                                      </p:to>
                                    </p:set>
                                    <p:animEffect transition="in" filter="fade">
                                      <p:cBhvr>
                                        <p:cTn id="38" dur="500"/>
                                        <p:tgtEl>
                                          <p:spTgt spid="7">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12" end="12"/>
                                            </p:txEl>
                                          </p:spTgt>
                                        </p:tgtEl>
                                        <p:attrNameLst>
                                          <p:attrName>style.visibility</p:attrName>
                                        </p:attrNameLst>
                                      </p:cBhvr>
                                      <p:to>
                                        <p:strVal val="visible"/>
                                      </p:to>
                                    </p:set>
                                    <p:animEffect transition="in" filter="fade">
                                      <p:cBhvr>
                                        <p:cTn id="41" dur="500"/>
                                        <p:tgtEl>
                                          <p:spTgt spid="7">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7">
                                            <p:txEl>
                                              <p:pRg st="13" end="13"/>
                                            </p:txEl>
                                          </p:spTgt>
                                        </p:tgtEl>
                                        <p:attrNameLst>
                                          <p:attrName>style.visibility</p:attrName>
                                        </p:attrNameLst>
                                      </p:cBhvr>
                                      <p:to>
                                        <p:strVal val="visible"/>
                                      </p:to>
                                    </p:set>
                                    <p:animEffect transition="in" filter="fade">
                                      <p:cBhvr>
                                        <p:cTn id="44" dur="500"/>
                                        <p:tgtEl>
                                          <p:spTgt spid="7">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7">
                                            <p:txEl>
                                              <p:pRg st="14" end="14"/>
                                            </p:txEl>
                                          </p:spTgt>
                                        </p:tgtEl>
                                        <p:attrNameLst>
                                          <p:attrName>style.visibility</p:attrName>
                                        </p:attrNameLst>
                                      </p:cBhvr>
                                      <p:to>
                                        <p:strVal val="visible"/>
                                      </p:to>
                                    </p:set>
                                    <p:animEffect transition="in" filter="fade">
                                      <p:cBhvr>
                                        <p:cTn id="47" dur="500"/>
                                        <p:tgtEl>
                                          <p:spTgt spid="7">
                                            <p:txEl>
                                              <p:pRg st="14" end="1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7">
                                            <p:txEl>
                                              <p:pRg st="15" end="15"/>
                                            </p:txEl>
                                          </p:spTgt>
                                        </p:tgtEl>
                                        <p:attrNameLst>
                                          <p:attrName>style.visibility</p:attrName>
                                        </p:attrNameLst>
                                      </p:cBhvr>
                                      <p:to>
                                        <p:strVal val="visible"/>
                                      </p:to>
                                    </p:set>
                                    <p:animEffect transition="in" filter="fade">
                                      <p:cBhvr>
                                        <p:cTn id="50" dur="500"/>
                                        <p:tgtEl>
                                          <p:spTgt spid="7">
                                            <p:txEl>
                                              <p:pRg st="15" end="1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7">
                                            <p:txEl>
                                              <p:pRg st="16" end="16"/>
                                            </p:txEl>
                                          </p:spTgt>
                                        </p:tgtEl>
                                        <p:attrNameLst>
                                          <p:attrName>style.visibility</p:attrName>
                                        </p:attrNameLst>
                                      </p:cBhvr>
                                      <p:to>
                                        <p:strVal val="visible"/>
                                      </p:to>
                                    </p:set>
                                    <p:animEffect transition="in" filter="fade">
                                      <p:cBhvr>
                                        <p:cTn id="53" dur="500"/>
                                        <p:tgtEl>
                                          <p:spTgt spid="7">
                                            <p:txEl>
                                              <p:pRg st="16" end="1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7">
                                            <p:txEl>
                                              <p:pRg st="17" end="17"/>
                                            </p:txEl>
                                          </p:spTgt>
                                        </p:tgtEl>
                                        <p:attrNameLst>
                                          <p:attrName>style.visibility</p:attrName>
                                        </p:attrNameLst>
                                      </p:cBhvr>
                                      <p:to>
                                        <p:strVal val="visible"/>
                                      </p:to>
                                    </p:set>
                                    <p:animEffect transition="in" filter="fade">
                                      <p:cBhvr>
                                        <p:cTn id="56" dur="500"/>
                                        <p:tgtEl>
                                          <p:spTgt spid="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C3A8542-BE0B-0A44-9E2C-99E72A3FCA43}"/>
              </a:ext>
            </a:extLst>
          </p:cNvPr>
          <p:cNvSpPr>
            <a:spLocks noGrp="1"/>
          </p:cNvSpPr>
          <p:nvPr>
            <p:ph type="sldNum" sz="quarter" idx="11"/>
          </p:nvPr>
        </p:nvSpPr>
        <p:spPr/>
        <p:txBody>
          <a:bodyPr/>
          <a:lstStyle/>
          <a:p>
            <a:fld id="{6F3E961D-EF74-436B-90B9-F1DB5E2C9C95}" type="slidenum">
              <a:rPr lang="de-DE" smtClean="0"/>
              <a:pPr/>
              <a:t>24</a:t>
            </a:fld>
            <a:endParaRPr lang="de-DE" dirty="0"/>
          </a:p>
        </p:txBody>
      </p:sp>
      <p:sp>
        <p:nvSpPr>
          <p:cNvPr id="6" name="Titel 5">
            <a:extLst>
              <a:ext uri="{FF2B5EF4-FFF2-40B4-BE49-F238E27FC236}">
                <a16:creationId xmlns:a16="http://schemas.microsoft.com/office/drawing/2014/main" id="{22B91760-59F4-F64A-BB5C-981EEDFE74D5}"/>
              </a:ext>
            </a:extLst>
          </p:cNvPr>
          <p:cNvSpPr>
            <a:spLocks noGrp="1"/>
          </p:cNvSpPr>
          <p:nvPr>
            <p:ph type="title"/>
          </p:nvPr>
        </p:nvSpPr>
        <p:spPr>
          <a:xfrm>
            <a:off x="504000" y="484136"/>
            <a:ext cx="8208000" cy="1152000"/>
          </a:xfrm>
        </p:spPr>
        <p:txBody>
          <a:bodyPr>
            <a:normAutofit/>
          </a:bodyPr>
          <a:lstStyle/>
          <a:p>
            <a:r>
              <a:rPr lang="de-DE" dirty="0">
                <a:latin typeface="Calibri" panose="020F0502020204030204" pitchFamily="34" charset="0"/>
                <a:cs typeface="Calibri" panose="020F0502020204030204" pitchFamily="34" charset="0"/>
              </a:rPr>
              <a:t>Ethik</a:t>
            </a:r>
          </a:p>
        </p:txBody>
      </p:sp>
      <p:sp>
        <p:nvSpPr>
          <p:cNvPr id="7" name="Textfeld 6">
            <a:extLst>
              <a:ext uri="{FF2B5EF4-FFF2-40B4-BE49-F238E27FC236}">
                <a16:creationId xmlns:a16="http://schemas.microsoft.com/office/drawing/2014/main" id="{21DB880D-9D78-CF4E-AA18-004FB6B4463B}"/>
              </a:ext>
            </a:extLst>
          </p:cNvPr>
          <p:cNvSpPr txBox="1"/>
          <p:nvPr/>
        </p:nvSpPr>
        <p:spPr>
          <a:xfrm>
            <a:off x="700315" y="1190966"/>
            <a:ext cx="8083685" cy="5181034"/>
          </a:xfrm>
          <a:prstGeom prst="rect">
            <a:avLst/>
          </a:prstGeom>
          <a:noFill/>
        </p:spPr>
        <p:txBody>
          <a:bodyPr wrap="square" rtlCol="0">
            <a:spAutoFit/>
          </a:bodyPr>
          <a:lstStyle/>
          <a:p>
            <a:r>
              <a:rPr lang="de-DE" sz="1500" b="1" dirty="0">
                <a:latin typeface="Calibri" panose="020F0502020204030204" pitchFamily="34" charset="0"/>
                <a:cs typeface="Calibri" panose="020F0502020204030204" pitchFamily="34" charset="0"/>
              </a:rPr>
              <a:t>3) Weltreligionen </a:t>
            </a:r>
            <a:endParaRPr lang="de-DE" sz="1500" dirty="0">
              <a:latin typeface="Calibri" panose="020F0502020204030204" pitchFamily="34" charset="0"/>
              <a:cs typeface="Calibri" panose="020F0502020204030204" pitchFamily="34" charset="0"/>
            </a:endParaRPr>
          </a:p>
          <a:p>
            <a:r>
              <a:rPr lang="de-DE" sz="1500" dirty="0">
                <a:latin typeface="Calibri" panose="020F0502020204030204" pitchFamily="34" charset="0"/>
                <a:cs typeface="Calibri" panose="020F0502020204030204" pitchFamily="34" charset="0"/>
              </a:rPr>
              <a:t>Judentum / Christentum / Islam / Buddhismus / Hinduismus </a:t>
            </a:r>
          </a:p>
          <a:p>
            <a:r>
              <a:rPr lang="de-DE" sz="1500" dirty="0">
                <a:latin typeface="Calibri" panose="020F0502020204030204" pitchFamily="34" charset="0"/>
                <a:cs typeface="Calibri" panose="020F0502020204030204" pitchFamily="34" charset="0"/>
              </a:rPr>
              <a:t>Fakten und Daten / Glaubensgrundsätze / Rituale / Feiertage etc. </a:t>
            </a:r>
          </a:p>
          <a:p>
            <a:r>
              <a:rPr lang="de-DE" sz="1500" dirty="0">
                <a:latin typeface="Calibri" panose="020F0502020204030204" pitchFamily="34" charset="0"/>
                <a:cs typeface="Calibri" panose="020F0502020204030204" pitchFamily="34" charset="0"/>
              </a:rPr>
              <a:t>Unterschiede und Gemeinsamkeiten </a:t>
            </a:r>
          </a:p>
          <a:p>
            <a:endParaRPr lang="de-DE" sz="1500" dirty="0">
              <a:latin typeface="Calibri" panose="020F0502020204030204" pitchFamily="34" charset="0"/>
              <a:cs typeface="Calibri" panose="020F0502020204030204" pitchFamily="34" charset="0"/>
            </a:endParaRPr>
          </a:p>
          <a:p>
            <a:r>
              <a:rPr lang="de-DE" sz="1500" b="1" dirty="0">
                <a:latin typeface="Calibri" panose="020F0502020204030204" pitchFamily="34" charset="0"/>
                <a:cs typeface="Calibri" panose="020F0502020204030204" pitchFamily="34" charset="0"/>
              </a:rPr>
              <a:t>4) Mensch, Natur und Wissenschaft </a:t>
            </a:r>
            <a:endParaRPr lang="de-DE" sz="1500" dirty="0">
              <a:latin typeface="Calibri" panose="020F0502020204030204" pitchFamily="34" charset="0"/>
              <a:cs typeface="Calibri" panose="020F0502020204030204" pitchFamily="34" charset="0"/>
            </a:endParaRPr>
          </a:p>
          <a:p>
            <a:r>
              <a:rPr lang="de-DE" sz="1500" dirty="0">
                <a:latin typeface="Calibri" panose="020F0502020204030204" pitchFamily="34" charset="0"/>
                <a:cs typeface="Calibri" panose="020F0502020204030204" pitchFamily="34" charset="0"/>
              </a:rPr>
              <a:t>Gleichgewicht Mensch und Natur </a:t>
            </a:r>
          </a:p>
          <a:p>
            <a:r>
              <a:rPr lang="de-DE" sz="1500" dirty="0">
                <a:latin typeface="Calibri" panose="020F0502020204030204" pitchFamily="34" charset="0"/>
                <a:cs typeface="Calibri" panose="020F0502020204030204" pitchFamily="34" charset="0"/>
              </a:rPr>
              <a:t>Verantwortung in Bezug auf Fortschritt und Wissenschaft </a:t>
            </a:r>
          </a:p>
          <a:p>
            <a:r>
              <a:rPr lang="de-DE" sz="1500" dirty="0">
                <a:latin typeface="Calibri" panose="020F0502020204030204" pitchFamily="34" charset="0"/>
                <a:cs typeface="Calibri" panose="020F0502020204030204" pitchFamily="34" charset="0"/>
              </a:rPr>
              <a:t>Genforschung / Klonen</a:t>
            </a:r>
          </a:p>
          <a:p>
            <a:endParaRPr lang="de-DE" dirty="0">
              <a:latin typeface="Calibri" panose="020F0502020204030204" pitchFamily="34" charset="0"/>
              <a:cs typeface="Calibri" panose="020F0502020204030204" pitchFamily="34" charset="0"/>
            </a:endParaRPr>
          </a:p>
          <a:p>
            <a:r>
              <a:rPr lang="de-DE" sz="1500" b="1" dirty="0">
                <a:latin typeface="Calibri" panose="020F0502020204030204" pitchFamily="34" charset="0"/>
                <a:cs typeface="Calibri" panose="020F0502020204030204" pitchFamily="34" charset="0"/>
              </a:rPr>
              <a:t>5) Menschenrechte </a:t>
            </a:r>
            <a:endParaRPr lang="de-DE" sz="1500" dirty="0">
              <a:latin typeface="Calibri" panose="020F0502020204030204" pitchFamily="34" charset="0"/>
              <a:cs typeface="Calibri" panose="020F0502020204030204" pitchFamily="34" charset="0"/>
            </a:endParaRPr>
          </a:p>
          <a:p>
            <a:r>
              <a:rPr lang="de-DE" sz="1500" dirty="0">
                <a:latin typeface="Calibri" panose="020F0502020204030204" pitchFamily="34" charset="0"/>
                <a:cs typeface="Calibri" panose="020F0502020204030204" pitchFamily="34" charset="0"/>
              </a:rPr>
              <a:t>Menschenrechte auf der Welt </a:t>
            </a:r>
          </a:p>
          <a:p>
            <a:r>
              <a:rPr lang="de-DE" sz="1500" dirty="0">
                <a:latin typeface="Calibri" panose="020F0502020204030204" pitchFamily="34" charset="0"/>
                <a:cs typeface="Calibri" panose="020F0502020204030204" pitchFamily="34" charset="0"/>
              </a:rPr>
              <a:t>Unterschiede einzelner Länder </a:t>
            </a:r>
          </a:p>
          <a:p>
            <a:r>
              <a:rPr lang="de-DE" sz="1500" dirty="0">
                <a:latin typeface="Calibri" panose="020F0502020204030204" pitchFamily="34" charset="0"/>
                <a:cs typeface="Calibri" panose="020F0502020204030204" pitchFamily="34" charset="0"/>
              </a:rPr>
              <a:t>Gleichberechtigung </a:t>
            </a:r>
          </a:p>
          <a:p>
            <a:r>
              <a:rPr lang="de-DE" sz="1500" dirty="0">
                <a:latin typeface="Calibri" panose="020F0502020204030204" pitchFamily="34" charset="0"/>
                <a:cs typeface="Calibri" panose="020F0502020204030204" pitchFamily="34" charset="0"/>
              </a:rPr>
              <a:t> </a:t>
            </a:r>
          </a:p>
          <a:p>
            <a:r>
              <a:rPr lang="de-DE" sz="1500" b="1" dirty="0">
                <a:latin typeface="Calibri" panose="020F0502020204030204" pitchFamily="34" charset="0"/>
                <a:cs typeface="Calibri" panose="020F0502020204030204" pitchFamily="34" charset="0"/>
              </a:rPr>
              <a:t>6) Altern / Sterben / Tod </a:t>
            </a:r>
            <a:endParaRPr lang="de-DE" sz="1500" dirty="0">
              <a:latin typeface="Calibri" panose="020F0502020204030204" pitchFamily="34" charset="0"/>
              <a:cs typeface="Calibri" panose="020F0502020204030204" pitchFamily="34" charset="0"/>
            </a:endParaRPr>
          </a:p>
          <a:p>
            <a:r>
              <a:rPr lang="de-DE" sz="1500" dirty="0">
                <a:latin typeface="Calibri" panose="020F0502020204030204" pitchFamily="34" charset="0"/>
                <a:cs typeface="Calibri" panose="020F0502020204030204" pitchFamily="34" charset="0"/>
              </a:rPr>
              <a:t>Aspekte des Alterns / Altern früher und heute </a:t>
            </a:r>
          </a:p>
          <a:p>
            <a:r>
              <a:rPr lang="de-DE" sz="1500" dirty="0">
                <a:latin typeface="Calibri" panose="020F0502020204030204" pitchFamily="34" charset="0"/>
                <a:cs typeface="Calibri" panose="020F0502020204030204" pitchFamily="34" charset="0"/>
              </a:rPr>
              <a:t>Umgang mit alten Menschen (hier und anderswo) </a:t>
            </a:r>
          </a:p>
          <a:p>
            <a:r>
              <a:rPr lang="de-DE" sz="1500" dirty="0">
                <a:latin typeface="Calibri" panose="020F0502020204030204" pitchFamily="34" charset="0"/>
                <a:cs typeface="Calibri" panose="020F0502020204030204" pitchFamily="34" charset="0"/>
              </a:rPr>
              <a:t>Sterbehilfe / Hospiz </a:t>
            </a:r>
          </a:p>
          <a:p>
            <a:pPr>
              <a:lnSpc>
                <a:spcPct val="150000"/>
              </a:lnSpc>
            </a:pPr>
            <a:r>
              <a:rPr lang="de-DE" sz="1500" b="1" dirty="0">
                <a:latin typeface="Calibri" panose="020F0502020204030204" pitchFamily="34" charset="0"/>
                <a:cs typeface="Calibri" panose="020F0502020204030204" pitchFamily="34" charset="0"/>
              </a:rPr>
              <a:t>Verwendetes Schulbuch</a:t>
            </a:r>
          </a:p>
          <a:p>
            <a:pPr>
              <a:lnSpc>
                <a:spcPct val="150000"/>
              </a:lnSpc>
            </a:pPr>
            <a:r>
              <a:rPr lang="de-DE" sz="1500" dirty="0">
                <a:latin typeface="Calibri" panose="020F0502020204030204" pitchFamily="34" charset="0"/>
                <a:cs typeface="Calibri" panose="020F0502020204030204" pitchFamily="34" charset="0"/>
              </a:rPr>
              <a:t>C. C. Buchner: Abenteuer Ethik (gelb)</a:t>
            </a:r>
          </a:p>
        </p:txBody>
      </p:sp>
      <p:sp>
        <p:nvSpPr>
          <p:cNvPr id="8" name="Fußzeilenplatzhalter 3">
            <a:extLst>
              <a:ext uri="{FF2B5EF4-FFF2-40B4-BE49-F238E27FC236}">
                <a16:creationId xmlns:a16="http://schemas.microsoft.com/office/drawing/2014/main" id="{671BE2CF-3435-6C48-866E-B3AD422B214B}"/>
              </a:ext>
            </a:extLst>
          </p:cNvPr>
          <p:cNvSpPr>
            <a:spLocks noGrp="1"/>
          </p:cNvSpPr>
          <p:nvPr>
            <p:ph type="ftr" sz="quarter" idx="12"/>
          </p:nvPr>
        </p:nvSpPr>
        <p:spPr>
          <a:xfrm>
            <a:off x="360000" y="6372000"/>
            <a:ext cx="5040000" cy="360000"/>
          </a:xfrm>
        </p:spPr>
        <p:txBody>
          <a:bodyPr/>
          <a:lstStyle/>
          <a:p>
            <a:pPr>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Tree>
    <p:extLst>
      <p:ext uri="{BB962C8B-B14F-4D97-AF65-F5344CB8AC3E}">
        <p14:creationId xmlns:p14="http://schemas.microsoft.com/office/powerpoint/2010/main" val="204104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12C288E-B171-8C42-93EA-B7C411452343}"/>
              </a:ext>
            </a:extLst>
          </p:cNvPr>
          <p:cNvSpPr>
            <a:spLocks noGrp="1"/>
          </p:cNvSpPr>
          <p:nvPr>
            <p:ph type="sldNum" sz="quarter" idx="11"/>
          </p:nvPr>
        </p:nvSpPr>
        <p:spPr/>
        <p:txBody>
          <a:bodyPr/>
          <a:lstStyle/>
          <a:p>
            <a:fld id="{6F3E961D-EF74-436B-90B9-F1DB5E2C9C95}" type="slidenum">
              <a:rPr lang="de-DE" smtClean="0"/>
              <a:pPr/>
              <a:t>25</a:t>
            </a:fld>
            <a:endParaRPr lang="de-DE" dirty="0"/>
          </a:p>
        </p:txBody>
      </p:sp>
      <p:sp>
        <p:nvSpPr>
          <p:cNvPr id="6" name="Titel 5">
            <a:extLst>
              <a:ext uri="{FF2B5EF4-FFF2-40B4-BE49-F238E27FC236}">
                <a16:creationId xmlns:a16="http://schemas.microsoft.com/office/drawing/2014/main" id="{AB4CF1FE-3DAE-0D45-8B18-17AF13D9C9D0}"/>
              </a:ext>
            </a:extLst>
          </p:cNvPr>
          <p:cNvSpPr>
            <a:spLocks noGrp="1"/>
          </p:cNvSpPr>
          <p:nvPr>
            <p:ph type="title"/>
          </p:nvPr>
        </p:nvSpPr>
        <p:spPr>
          <a:xfrm>
            <a:off x="504000" y="816101"/>
            <a:ext cx="8208000" cy="1152000"/>
          </a:xfrm>
        </p:spPr>
        <p:txBody>
          <a:bodyPr/>
          <a:lstStyle/>
          <a:p>
            <a:r>
              <a:rPr lang="de-DE" dirty="0">
                <a:latin typeface="Calibri" panose="020F0502020204030204" pitchFamily="34" charset="0"/>
                <a:cs typeface="Calibri" panose="020F0502020204030204" pitchFamily="34" charset="0"/>
              </a:rPr>
              <a:t>Religion</a:t>
            </a:r>
          </a:p>
        </p:txBody>
      </p:sp>
      <p:sp>
        <p:nvSpPr>
          <p:cNvPr id="7" name="Fußzeilenplatzhalter 3">
            <a:extLst>
              <a:ext uri="{FF2B5EF4-FFF2-40B4-BE49-F238E27FC236}">
                <a16:creationId xmlns:a16="http://schemas.microsoft.com/office/drawing/2014/main" id="{FF8727D5-5A82-5F46-A9DF-CBECA052EBDF}"/>
              </a:ext>
            </a:extLst>
          </p:cNvPr>
          <p:cNvSpPr txBox="1">
            <a:spLocks/>
          </p:cNvSpPr>
          <p:nvPr/>
        </p:nvSpPr>
        <p:spPr>
          <a:xfrm>
            <a:off x="360000" y="6372000"/>
            <a:ext cx="5040000" cy="360000"/>
          </a:xfrm>
          <a:prstGeom prst="rect">
            <a:avLst/>
          </a:prstGeom>
        </p:spPr>
        <p:txBody>
          <a:bodyPr vert="horz" lIns="0" tIns="0" rIns="0" bIns="0" rtlCol="0" anchor="t" anchorCtr="0"/>
          <a:lstStyle>
            <a:defPPr>
              <a:defRPr lang="de-DE"/>
            </a:defPPr>
            <a:lvl1pPr marL="0" algn="r" defTabSz="914400" rtl="0" eaLnBrk="1" latinLnBrk="0" hangingPunct="1">
              <a:defRPr sz="1000" kern="1200">
                <a:solidFill>
                  <a:srgbClr val="81818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
        <p:nvSpPr>
          <p:cNvPr id="8" name="Textfeld 7">
            <a:extLst>
              <a:ext uri="{FF2B5EF4-FFF2-40B4-BE49-F238E27FC236}">
                <a16:creationId xmlns:a16="http://schemas.microsoft.com/office/drawing/2014/main" id="{FB7CBA13-3FA6-604D-B312-BDF2B6D95C5C}"/>
              </a:ext>
            </a:extLst>
          </p:cNvPr>
          <p:cNvSpPr txBox="1"/>
          <p:nvPr/>
        </p:nvSpPr>
        <p:spPr>
          <a:xfrm>
            <a:off x="504001" y="1819175"/>
            <a:ext cx="7452000" cy="3139321"/>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Themen Kath. Religion</a:t>
            </a:r>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Jesus Christus, Tod und Auferstehung</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Der Mensch – von Gott geschaffen! Eine Anfrage an die Medizin </a:t>
            </a:r>
            <a:r>
              <a:rPr lang="de-DE" dirty="0" err="1">
                <a:latin typeface="Calibri" panose="020F0502020204030204" pitchFamily="34" charset="0"/>
                <a:cs typeface="Calibri" panose="020F0502020204030204" pitchFamily="34" charset="0"/>
              </a:rPr>
              <a:t>bzgl</a:t>
            </a:r>
            <a:r>
              <a:rPr lang="de-DE" dirty="0">
                <a:latin typeface="Calibri" panose="020F0502020204030204" pitchFamily="34" charset="0"/>
                <a:cs typeface="Calibri" panose="020F0502020204030204" pitchFamily="34" charset="0"/>
              </a:rPr>
              <a:t> Gentechnik!</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Sterbehilfe und Euthanasie – Gott und das uns geschenkte Leben</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Abtreibung – die Frage an die christliche Religion und die Antwort der </a:t>
            </a:r>
            <a:r>
              <a:rPr lang="de-DE" dirty="0" err="1">
                <a:latin typeface="Calibri" panose="020F0502020204030204" pitchFamily="34" charset="0"/>
                <a:cs typeface="Calibri" panose="020F0502020204030204" pitchFamily="34" charset="0"/>
              </a:rPr>
              <a:t>kath.Kirche</a:t>
            </a:r>
            <a:endParaRPr lang="de-DE" dirty="0">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Kinder leben in Armut, Unterdrückung und mit Gewalt – die Hilfe und Antwort der </a:t>
            </a:r>
            <a:r>
              <a:rPr lang="de-DE" dirty="0" err="1">
                <a:latin typeface="Calibri" panose="020F0502020204030204" pitchFamily="34" charset="0"/>
                <a:cs typeface="Calibri" panose="020F0502020204030204" pitchFamily="34" charset="0"/>
              </a:rPr>
              <a:t>kath.Kirchen</a:t>
            </a:r>
            <a:endParaRPr lang="de-DE" dirty="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5598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40D7399-9F6E-4040-BBA8-4452737E6B0C}"/>
              </a:ext>
            </a:extLst>
          </p:cNvPr>
          <p:cNvSpPr>
            <a:spLocks noGrp="1"/>
          </p:cNvSpPr>
          <p:nvPr>
            <p:ph type="sldNum" sz="quarter" idx="11"/>
          </p:nvPr>
        </p:nvSpPr>
        <p:spPr/>
        <p:txBody>
          <a:bodyPr/>
          <a:lstStyle/>
          <a:p>
            <a:fld id="{6F3E961D-EF74-436B-90B9-F1DB5E2C9C95}" type="slidenum">
              <a:rPr lang="de-DE" smtClean="0"/>
              <a:pPr/>
              <a:t>26</a:t>
            </a:fld>
            <a:endParaRPr lang="de-DE" dirty="0"/>
          </a:p>
        </p:txBody>
      </p:sp>
      <p:sp>
        <p:nvSpPr>
          <p:cNvPr id="6" name="Titel 5">
            <a:extLst>
              <a:ext uri="{FF2B5EF4-FFF2-40B4-BE49-F238E27FC236}">
                <a16:creationId xmlns:a16="http://schemas.microsoft.com/office/drawing/2014/main" id="{F8BF630C-329D-6640-A017-F630224701C9}"/>
              </a:ext>
            </a:extLst>
          </p:cNvPr>
          <p:cNvSpPr>
            <a:spLocks noGrp="1"/>
          </p:cNvSpPr>
          <p:nvPr>
            <p:ph type="title"/>
          </p:nvPr>
        </p:nvSpPr>
        <p:spPr>
          <a:xfrm>
            <a:off x="504000" y="796834"/>
            <a:ext cx="8208000" cy="806194"/>
          </a:xfrm>
        </p:spPr>
        <p:txBody>
          <a:bodyPr>
            <a:normAutofit/>
          </a:bodyPr>
          <a:lstStyle/>
          <a:p>
            <a:r>
              <a:rPr lang="de-DE" dirty="0">
                <a:latin typeface="Calibri" panose="020F0502020204030204" pitchFamily="34" charset="0"/>
                <a:cs typeface="Calibri" panose="020F0502020204030204" pitchFamily="34" charset="0"/>
              </a:rPr>
              <a:t>EWG</a:t>
            </a:r>
          </a:p>
        </p:txBody>
      </p:sp>
      <p:sp>
        <p:nvSpPr>
          <p:cNvPr id="7" name="Fußzeilenplatzhalter 3">
            <a:extLst>
              <a:ext uri="{FF2B5EF4-FFF2-40B4-BE49-F238E27FC236}">
                <a16:creationId xmlns:a16="http://schemas.microsoft.com/office/drawing/2014/main" id="{2A53A391-5D91-4F4F-807E-76BC52DCC0DE}"/>
              </a:ext>
            </a:extLst>
          </p:cNvPr>
          <p:cNvSpPr>
            <a:spLocks noGrp="1"/>
          </p:cNvSpPr>
          <p:nvPr>
            <p:ph type="ftr" sz="quarter" idx="12"/>
          </p:nvPr>
        </p:nvSpPr>
        <p:spPr>
          <a:xfrm>
            <a:off x="360000" y="6372000"/>
            <a:ext cx="5040000" cy="360000"/>
          </a:xfrm>
        </p:spPr>
        <p:txBody>
          <a:bodyPr/>
          <a:lstStyle/>
          <a:p>
            <a:pPr>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
        <p:nvSpPr>
          <p:cNvPr id="8" name="Textfeld 7">
            <a:extLst>
              <a:ext uri="{FF2B5EF4-FFF2-40B4-BE49-F238E27FC236}">
                <a16:creationId xmlns:a16="http://schemas.microsoft.com/office/drawing/2014/main" id="{DFFFBC1C-32C2-7740-8AC1-A906D56DACC7}"/>
              </a:ext>
            </a:extLst>
          </p:cNvPr>
          <p:cNvSpPr txBox="1"/>
          <p:nvPr/>
        </p:nvSpPr>
        <p:spPr>
          <a:xfrm>
            <a:off x="477874" y="1763485"/>
            <a:ext cx="8208000" cy="4770537"/>
          </a:xfrm>
          <a:prstGeom prst="rect">
            <a:avLst/>
          </a:prstGeom>
          <a:noFill/>
        </p:spPr>
        <p:txBody>
          <a:bodyPr wrap="square" rtlCol="0">
            <a:spAutoFit/>
          </a:bodyPr>
          <a:lstStyle/>
          <a:p>
            <a:pPr marL="285750" indent="-285750"/>
            <a:r>
              <a:rPr lang="de-DE" sz="1600" b="1" dirty="0">
                <a:latin typeface="Calibri" panose="020F0502020204030204" pitchFamily="34" charset="0"/>
                <a:cs typeface="Calibri" panose="020F0502020204030204" pitchFamily="34" charset="0"/>
              </a:rPr>
              <a:t>Mögliche Themen:</a:t>
            </a:r>
          </a:p>
          <a:p>
            <a:pPr marL="285750" indent="-285750"/>
            <a:endParaRPr lang="de-DE" sz="1600" b="1" dirty="0">
              <a:latin typeface="Calibri" panose="020F0502020204030204" pitchFamily="34" charset="0"/>
              <a:cs typeface="Calibri" panose="020F0502020204030204" pitchFamily="34" charset="0"/>
            </a:endParaRPr>
          </a:p>
          <a:p>
            <a:pPr marL="342900" indent="-342900">
              <a:buFont typeface="Arial" pitchFamily="34" charset="0"/>
              <a:buChar char="•"/>
            </a:pPr>
            <a:r>
              <a:rPr lang="de-DE" sz="1600" b="1" dirty="0">
                <a:latin typeface="Calibri" panose="020F0502020204030204" pitchFamily="34" charset="0"/>
                <a:cs typeface="Calibri" panose="020F0502020204030204" pitchFamily="34" charset="0"/>
              </a:rPr>
              <a:t>Wirtschafts- und Sozialpolitik in Deutschland</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System der Sozialen Marktwirtschaft</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Herausforderungen</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Wirtschaftsentwicklung</a:t>
            </a:r>
          </a:p>
          <a:p>
            <a:pPr marL="800100" lvl="1" indent="-342900"/>
            <a:endParaRPr lang="de-DE" sz="1600" dirty="0">
              <a:latin typeface="Calibri" panose="020F0502020204030204" pitchFamily="34" charset="0"/>
              <a:cs typeface="Calibri" panose="020F0502020204030204" pitchFamily="34" charset="0"/>
            </a:endParaRPr>
          </a:p>
          <a:p>
            <a:pPr marL="342900" indent="-342900">
              <a:buFont typeface="Arial" pitchFamily="34" charset="0"/>
              <a:buChar char="•"/>
            </a:pPr>
            <a:r>
              <a:rPr lang="de-DE" sz="1600" b="1" dirty="0">
                <a:latin typeface="Calibri" panose="020F0502020204030204" pitchFamily="34" charset="0"/>
                <a:cs typeface="Calibri" panose="020F0502020204030204" pitchFamily="34" charset="0"/>
              </a:rPr>
              <a:t>Die Europäische Union</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Entstehung und Entwicklung</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Gestern, heute, morgen</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Herausforderungen</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a:t>
            </a:r>
          </a:p>
          <a:p>
            <a:pPr marL="800100" lvl="1" indent="-342900">
              <a:buFont typeface="Arial" pitchFamily="34" charset="0"/>
              <a:buChar char="•"/>
            </a:pPr>
            <a:endParaRPr lang="de-DE" sz="1600" dirty="0">
              <a:latin typeface="Calibri" panose="020F0502020204030204" pitchFamily="34" charset="0"/>
              <a:cs typeface="Calibri" panose="020F0502020204030204" pitchFamily="34" charset="0"/>
            </a:endParaRPr>
          </a:p>
          <a:p>
            <a:pPr marL="342900" indent="-342900">
              <a:buFont typeface="Arial" pitchFamily="34" charset="0"/>
              <a:buChar char="•"/>
            </a:pPr>
            <a:r>
              <a:rPr lang="de-DE" sz="1600" b="1" dirty="0">
                <a:latin typeface="Calibri" panose="020F0502020204030204" pitchFamily="34" charset="0"/>
                <a:cs typeface="Calibri" panose="020F0502020204030204" pitchFamily="34" charset="0"/>
              </a:rPr>
              <a:t>Lebensbedingungen in Ballungsräumen im Vergleich</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Ursachen des Wachstums und Probleme</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Verstädterung, </a:t>
            </a:r>
            <a:r>
              <a:rPr lang="de-DE" sz="1600" dirty="0" err="1">
                <a:latin typeface="Calibri" panose="020F0502020204030204" pitchFamily="34" charset="0"/>
                <a:cs typeface="Calibri" panose="020F0502020204030204" pitchFamily="34" charset="0"/>
              </a:rPr>
              <a:t>Metropolisierung</a:t>
            </a:r>
            <a:endParaRPr lang="de-DE" sz="1600" dirty="0">
              <a:latin typeface="Calibri" panose="020F0502020204030204" pitchFamily="34" charset="0"/>
              <a:cs typeface="Calibri" panose="020F0502020204030204" pitchFamily="34" charset="0"/>
            </a:endParaRP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a:t>
            </a:r>
          </a:p>
          <a:p>
            <a:pPr marL="800100" lvl="1" indent="-342900">
              <a:buFont typeface="Arial" pitchFamily="34" charset="0"/>
              <a:buChar char="•"/>
            </a:pPr>
            <a:endParaRPr lang="de-DE" sz="1600" dirty="0">
              <a:latin typeface="Calibri" panose="020F0502020204030204" pitchFamily="34" charset="0"/>
              <a:cs typeface="Calibri" panose="020F0502020204030204" pitchFamily="34" charset="0"/>
            </a:endParaRPr>
          </a:p>
          <a:p>
            <a:pPr marL="342900" indent="-342900">
              <a:buAutoNum type="arabicPeriod"/>
            </a:pPr>
            <a:endParaRPr 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1774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40D7399-9F6E-4040-BBA8-4452737E6B0C}"/>
              </a:ext>
            </a:extLst>
          </p:cNvPr>
          <p:cNvSpPr>
            <a:spLocks noGrp="1"/>
          </p:cNvSpPr>
          <p:nvPr>
            <p:ph type="sldNum" sz="quarter" idx="11"/>
          </p:nvPr>
        </p:nvSpPr>
        <p:spPr/>
        <p:txBody>
          <a:bodyPr/>
          <a:lstStyle/>
          <a:p>
            <a:fld id="{6F3E961D-EF74-436B-90B9-F1DB5E2C9C95}" type="slidenum">
              <a:rPr lang="de-DE" smtClean="0"/>
              <a:pPr/>
              <a:t>27</a:t>
            </a:fld>
            <a:endParaRPr lang="de-DE" dirty="0"/>
          </a:p>
        </p:txBody>
      </p:sp>
      <p:sp>
        <p:nvSpPr>
          <p:cNvPr id="6" name="Titel 5">
            <a:extLst>
              <a:ext uri="{FF2B5EF4-FFF2-40B4-BE49-F238E27FC236}">
                <a16:creationId xmlns:a16="http://schemas.microsoft.com/office/drawing/2014/main" id="{F8BF630C-329D-6640-A017-F630224701C9}"/>
              </a:ext>
            </a:extLst>
          </p:cNvPr>
          <p:cNvSpPr>
            <a:spLocks noGrp="1"/>
          </p:cNvSpPr>
          <p:nvPr>
            <p:ph type="title"/>
          </p:nvPr>
        </p:nvSpPr>
        <p:spPr>
          <a:xfrm>
            <a:off x="504000" y="796834"/>
            <a:ext cx="8208000" cy="806194"/>
          </a:xfrm>
        </p:spPr>
        <p:txBody>
          <a:bodyPr>
            <a:normAutofit/>
          </a:bodyPr>
          <a:lstStyle/>
          <a:p>
            <a:r>
              <a:rPr lang="de-DE" dirty="0">
                <a:latin typeface="Calibri" panose="020F0502020204030204" pitchFamily="34" charset="0"/>
                <a:cs typeface="Calibri" panose="020F0502020204030204" pitchFamily="34" charset="0"/>
              </a:rPr>
              <a:t>EWG</a:t>
            </a:r>
          </a:p>
        </p:txBody>
      </p:sp>
      <p:sp>
        <p:nvSpPr>
          <p:cNvPr id="7" name="Fußzeilenplatzhalter 3">
            <a:extLst>
              <a:ext uri="{FF2B5EF4-FFF2-40B4-BE49-F238E27FC236}">
                <a16:creationId xmlns:a16="http://schemas.microsoft.com/office/drawing/2014/main" id="{2A53A391-5D91-4F4F-807E-76BC52DCC0DE}"/>
              </a:ext>
            </a:extLst>
          </p:cNvPr>
          <p:cNvSpPr>
            <a:spLocks noGrp="1"/>
          </p:cNvSpPr>
          <p:nvPr>
            <p:ph type="ftr" sz="quarter" idx="12"/>
          </p:nvPr>
        </p:nvSpPr>
        <p:spPr>
          <a:xfrm>
            <a:off x="360000" y="6372000"/>
            <a:ext cx="5040000" cy="360000"/>
          </a:xfrm>
        </p:spPr>
        <p:txBody>
          <a:bodyPr/>
          <a:lstStyle/>
          <a:p>
            <a:pPr>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
        <p:nvSpPr>
          <p:cNvPr id="8" name="Textfeld 7">
            <a:extLst>
              <a:ext uri="{FF2B5EF4-FFF2-40B4-BE49-F238E27FC236}">
                <a16:creationId xmlns:a16="http://schemas.microsoft.com/office/drawing/2014/main" id="{DFFFBC1C-32C2-7740-8AC1-A906D56DACC7}"/>
              </a:ext>
            </a:extLst>
          </p:cNvPr>
          <p:cNvSpPr txBox="1"/>
          <p:nvPr/>
        </p:nvSpPr>
        <p:spPr>
          <a:xfrm>
            <a:off x="468000" y="1479135"/>
            <a:ext cx="8208000" cy="5016758"/>
          </a:xfrm>
          <a:prstGeom prst="rect">
            <a:avLst/>
          </a:prstGeom>
          <a:noFill/>
        </p:spPr>
        <p:txBody>
          <a:bodyPr wrap="square" rtlCol="0">
            <a:spAutoFit/>
          </a:bodyPr>
          <a:lstStyle/>
          <a:p>
            <a:pPr marL="285750" indent="-285750"/>
            <a:endParaRPr lang="de-DE" sz="1600" dirty="0">
              <a:latin typeface="Calibri" panose="020F0502020204030204" pitchFamily="34" charset="0"/>
              <a:cs typeface="Calibri" panose="020F0502020204030204" pitchFamily="34" charset="0"/>
            </a:endParaRPr>
          </a:p>
          <a:p>
            <a:pPr marL="342900" indent="-342900">
              <a:buFont typeface="Arial" pitchFamily="34" charset="0"/>
              <a:buChar char="•"/>
            </a:pPr>
            <a:r>
              <a:rPr lang="de-DE" sz="1600" b="1" dirty="0">
                <a:latin typeface="Calibri" panose="020F0502020204030204" pitchFamily="34" charset="0"/>
                <a:cs typeface="Calibri" panose="020F0502020204030204" pitchFamily="34" charset="0"/>
              </a:rPr>
              <a:t>Globalisierung</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globale Warenströme, internationale Arbeitsteilung, </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Chancen und Risiken</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a:t>
            </a:r>
          </a:p>
          <a:p>
            <a:pPr marL="800100" lvl="1" indent="-342900"/>
            <a:endParaRPr lang="de-DE" sz="1600" dirty="0">
              <a:latin typeface="Calibri" panose="020F0502020204030204" pitchFamily="34" charset="0"/>
              <a:cs typeface="Calibri" panose="020F0502020204030204" pitchFamily="34" charset="0"/>
            </a:endParaRPr>
          </a:p>
          <a:p>
            <a:pPr marL="342900" indent="-342900">
              <a:buFont typeface="Arial" pitchFamily="34" charset="0"/>
              <a:buChar char="•"/>
            </a:pPr>
            <a:r>
              <a:rPr lang="de-DE" sz="1600" b="1" dirty="0">
                <a:latin typeface="Calibri" panose="020F0502020204030204" pitchFamily="34" charset="0"/>
                <a:cs typeface="Calibri" panose="020F0502020204030204" pitchFamily="34" charset="0"/>
              </a:rPr>
              <a:t>Demokratie</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Staatliche Ordnung der BRD</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Verfassungsorgane</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Verantwortung von Parteien, eigene Verantwortung</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Herausforderungen</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a:t>
            </a:r>
          </a:p>
          <a:p>
            <a:pPr marL="800100" lvl="1" indent="-342900">
              <a:buFont typeface="Arial" pitchFamily="34" charset="0"/>
              <a:buChar char="•"/>
            </a:pPr>
            <a:endParaRPr lang="de-DE" sz="1600" dirty="0">
              <a:latin typeface="Calibri" panose="020F0502020204030204" pitchFamily="34" charset="0"/>
              <a:cs typeface="Calibri" panose="020F0502020204030204" pitchFamily="34" charset="0"/>
            </a:endParaRPr>
          </a:p>
          <a:p>
            <a:pPr marL="342900" indent="-342900">
              <a:buFont typeface="Arial" pitchFamily="34" charset="0"/>
              <a:buChar char="•"/>
            </a:pPr>
            <a:r>
              <a:rPr lang="de-DE" sz="1600" b="1" dirty="0">
                <a:latin typeface="Calibri" panose="020F0502020204030204" pitchFamily="34" charset="0"/>
                <a:cs typeface="Calibri" panose="020F0502020204030204" pitchFamily="34" charset="0"/>
              </a:rPr>
              <a:t>Friedens- und Zukunftssicherung</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Konflikte, Krisen, Terrorismus und Kriege</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UNO</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NATO</a:t>
            </a:r>
          </a:p>
          <a:p>
            <a:pPr marL="800100" lvl="1" indent="-342900">
              <a:buFont typeface="Arial" pitchFamily="34" charset="0"/>
              <a:buChar char="•"/>
            </a:pPr>
            <a:r>
              <a:rPr lang="de-DE" sz="1600" dirty="0">
                <a:latin typeface="Calibri" panose="020F0502020204030204" pitchFamily="34" charset="0"/>
                <a:cs typeface="Calibri" panose="020F0502020204030204" pitchFamily="34" charset="0"/>
              </a:rPr>
              <a:t>…</a:t>
            </a:r>
          </a:p>
          <a:p>
            <a:pPr marL="800100" lvl="1" indent="-342900">
              <a:buFont typeface="Arial" pitchFamily="34" charset="0"/>
              <a:buChar char="•"/>
            </a:pPr>
            <a:endParaRPr lang="de-DE" sz="1600" dirty="0">
              <a:latin typeface="Calibri" panose="020F0502020204030204" pitchFamily="34" charset="0"/>
              <a:cs typeface="Calibri" panose="020F0502020204030204" pitchFamily="34" charset="0"/>
            </a:endParaRPr>
          </a:p>
          <a:p>
            <a:pPr marL="342900" indent="-342900">
              <a:buAutoNum type="arabicPeriod"/>
            </a:pPr>
            <a:endParaRPr lang="de-D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15426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49E2D0B-1CA1-AA44-831D-27AA1D76BC44}"/>
              </a:ext>
            </a:extLst>
          </p:cNvPr>
          <p:cNvSpPr>
            <a:spLocks noGrp="1"/>
          </p:cNvSpPr>
          <p:nvPr>
            <p:ph type="sldNum" sz="quarter" idx="11"/>
          </p:nvPr>
        </p:nvSpPr>
        <p:spPr/>
        <p:txBody>
          <a:bodyPr/>
          <a:lstStyle/>
          <a:p>
            <a:fld id="{6F3E961D-EF74-436B-90B9-F1DB5E2C9C95}" type="slidenum">
              <a:rPr lang="de-DE" smtClean="0"/>
              <a:pPr/>
              <a:t>28</a:t>
            </a:fld>
            <a:endParaRPr lang="de-DE" dirty="0"/>
          </a:p>
        </p:txBody>
      </p:sp>
      <p:sp>
        <p:nvSpPr>
          <p:cNvPr id="6" name="Titel 5">
            <a:extLst>
              <a:ext uri="{FF2B5EF4-FFF2-40B4-BE49-F238E27FC236}">
                <a16:creationId xmlns:a16="http://schemas.microsoft.com/office/drawing/2014/main" id="{B9B05A7A-A996-9045-9FBD-BDDC1CA61956}"/>
              </a:ext>
            </a:extLst>
          </p:cNvPr>
          <p:cNvSpPr>
            <a:spLocks noGrp="1"/>
          </p:cNvSpPr>
          <p:nvPr>
            <p:ph type="title"/>
          </p:nvPr>
        </p:nvSpPr>
        <p:spPr>
          <a:xfrm>
            <a:off x="504000" y="315587"/>
            <a:ext cx="8208000" cy="1152000"/>
          </a:xfrm>
        </p:spPr>
        <p:txBody>
          <a:bodyPr/>
          <a:lstStyle/>
          <a:p>
            <a:r>
              <a:rPr lang="de-DE" dirty="0">
                <a:latin typeface="Calibri" panose="020F0502020204030204" pitchFamily="34" charset="0"/>
                <a:cs typeface="Calibri" panose="020F0502020204030204" pitchFamily="34" charset="0"/>
              </a:rPr>
              <a:t>Geschichte</a:t>
            </a:r>
          </a:p>
        </p:txBody>
      </p:sp>
      <p:sp>
        <p:nvSpPr>
          <p:cNvPr id="8" name="Fußzeilenplatzhalter 3">
            <a:extLst>
              <a:ext uri="{FF2B5EF4-FFF2-40B4-BE49-F238E27FC236}">
                <a16:creationId xmlns:a16="http://schemas.microsoft.com/office/drawing/2014/main" id="{74F02974-F113-5C45-A4B7-9F6DB7170808}"/>
              </a:ext>
            </a:extLst>
          </p:cNvPr>
          <p:cNvSpPr txBox="1">
            <a:spLocks/>
          </p:cNvSpPr>
          <p:nvPr/>
        </p:nvSpPr>
        <p:spPr>
          <a:xfrm>
            <a:off x="360000" y="6372000"/>
            <a:ext cx="5040000" cy="360000"/>
          </a:xfrm>
          <a:prstGeom prst="rect">
            <a:avLst/>
          </a:prstGeom>
        </p:spPr>
        <p:txBody>
          <a:bodyPr vert="horz" lIns="0" tIns="0" rIns="0" bIns="0" rtlCol="0" anchor="t" anchorCtr="0"/>
          <a:lstStyle>
            <a:defPPr>
              <a:defRPr lang="de-DE"/>
            </a:defPPr>
            <a:lvl1pPr marL="0" algn="r" defTabSz="914400" rtl="0" eaLnBrk="1" latinLnBrk="0" hangingPunct="1">
              <a:defRPr sz="1000" kern="1200">
                <a:solidFill>
                  <a:srgbClr val="81818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
        <p:nvSpPr>
          <p:cNvPr id="9" name="Textfeld 8">
            <a:extLst>
              <a:ext uri="{FF2B5EF4-FFF2-40B4-BE49-F238E27FC236}">
                <a16:creationId xmlns:a16="http://schemas.microsoft.com/office/drawing/2014/main" id="{1E3FD70C-0209-6E44-A646-B98F698EBF64}"/>
              </a:ext>
            </a:extLst>
          </p:cNvPr>
          <p:cNvSpPr txBox="1"/>
          <p:nvPr/>
        </p:nvSpPr>
        <p:spPr>
          <a:xfrm>
            <a:off x="504000" y="1183908"/>
            <a:ext cx="7452000" cy="5078313"/>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Themen Geschichte</a:t>
            </a:r>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 </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Erziehung im Nationalsozialismus – BDM und HJ</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Die Rolle der Frau im Nationalsozialismus</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Euthanasie in der NS Zeit</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Judenverfolgung in der NS Zeit</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Deutschland nach 1945</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Die Friedensabkommen zwischen 1945 und 1949</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Der Vietnamkrieg und Hiroshima</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Das Wirtschaftswunder und der Marshall Plan</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Die Revolte der Jugend in den 1960ern Jahren</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Terror bewegt Deutschland ( Bader - Meinhof, RAF)</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Die Staatentrennung: BRD- DDR, Vergleich der Marktwirtschaft mit der Planwirtschaft</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Zeiten der Annäherung: Willy Brandt und Gorbatschow</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Der Fall der Mauer 1989</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Stellvertreterkrieg – ein Thema bis heute</a:t>
            </a:r>
          </a:p>
          <a:p>
            <a:pPr marL="285750" lvl="0" indent="-285750">
              <a:buFont typeface="Arial" panose="020B0604020202020204" pitchFamily="34" charset="0"/>
              <a:buChar char="•"/>
            </a:pPr>
            <a:r>
              <a:rPr lang="de-DE" dirty="0">
                <a:latin typeface="Calibri" panose="020F0502020204030204" pitchFamily="34" charset="0"/>
                <a:cs typeface="Calibri" panose="020F0502020204030204" pitchFamily="34" charset="0"/>
              </a:rPr>
              <a:t>Abrüstung des atomaren Zeitalters</a:t>
            </a:r>
          </a:p>
        </p:txBody>
      </p:sp>
    </p:spTree>
    <p:extLst>
      <p:ext uri="{BB962C8B-B14F-4D97-AF65-F5344CB8AC3E}">
        <p14:creationId xmlns:p14="http://schemas.microsoft.com/office/powerpoint/2010/main" val="35736811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019D7B2-D2BE-984E-9B31-C583DD5765F7}"/>
              </a:ext>
            </a:extLst>
          </p:cNvPr>
          <p:cNvSpPr>
            <a:spLocks noGrp="1"/>
          </p:cNvSpPr>
          <p:nvPr>
            <p:ph type="sldNum" sz="quarter" idx="11"/>
          </p:nvPr>
        </p:nvSpPr>
        <p:spPr/>
        <p:txBody>
          <a:bodyPr/>
          <a:lstStyle/>
          <a:p>
            <a:fld id="{6F3E961D-EF74-436B-90B9-F1DB5E2C9C95}" type="slidenum">
              <a:rPr lang="de-DE" smtClean="0"/>
              <a:pPr/>
              <a:t>29</a:t>
            </a:fld>
            <a:endParaRPr lang="de-DE" dirty="0"/>
          </a:p>
        </p:txBody>
      </p:sp>
      <p:sp>
        <p:nvSpPr>
          <p:cNvPr id="6" name="Titel 5">
            <a:extLst>
              <a:ext uri="{FF2B5EF4-FFF2-40B4-BE49-F238E27FC236}">
                <a16:creationId xmlns:a16="http://schemas.microsoft.com/office/drawing/2014/main" id="{56798A65-A7EF-BE4E-B95E-4A81AB789BEA}"/>
              </a:ext>
            </a:extLst>
          </p:cNvPr>
          <p:cNvSpPr>
            <a:spLocks noGrp="1"/>
          </p:cNvSpPr>
          <p:nvPr>
            <p:ph type="title"/>
          </p:nvPr>
        </p:nvSpPr>
        <p:spPr/>
        <p:txBody>
          <a:bodyPr/>
          <a:lstStyle/>
          <a:p>
            <a:r>
              <a:rPr lang="de-DE" dirty="0">
                <a:latin typeface="Calibri" panose="020F0502020204030204" pitchFamily="34" charset="0"/>
                <a:cs typeface="Calibri" panose="020F0502020204030204" pitchFamily="34" charset="0"/>
              </a:rPr>
              <a:t>6. Beratungsgespräche</a:t>
            </a:r>
          </a:p>
        </p:txBody>
      </p:sp>
      <p:sp>
        <p:nvSpPr>
          <p:cNvPr id="7" name="Fußzeilenplatzhalter 3">
            <a:extLst>
              <a:ext uri="{FF2B5EF4-FFF2-40B4-BE49-F238E27FC236}">
                <a16:creationId xmlns:a16="http://schemas.microsoft.com/office/drawing/2014/main" id="{B92426EF-2164-724A-B78F-4BCD2E5207ED}"/>
              </a:ext>
            </a:extLst>
          </p:cNvPr>
          <p:cNvSpPr>
            <a:spLocks noGrp="1"/>
          </p:cNvSpPr>
          <p:nvPr>
            <p:ph type="ftr" sz="quarter" idx="12"/>
          </p:nvPr>
        </p:nvSpPr>
        <p:spPr>
          <a:xfrm>
            <a:off x="360000" y="6372000"/>
            <a:ext cx="5040000" cy="360000"/>
          </a:xfrm>
        </p:spPr>
        <p:txBody>
          <a:bodyPr/>
          <a:lstStyle/>
          <a:p>
            <a:pPr>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Tree>
    <p:extLst>
      <p:ext uri="{BB962C8B-B14F-4D97-AF65-F5344CB8AC3E}">
        <p14:creationId xmlns:p14="http://schemas.microsoft.com/office/powerpoint/2010/main" val="594861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6F3E961D-EF74-436B-90B9-F1DB5E2C9C95}" type="slidenum">
              <a:rPr lang="de-DE" smtClean="0"/>
              <a:pPr/>
              <a:t>3</a:t>
            </a:fld>
            <a:endParaRPr lang="de-DE" dirty="0"/>
          </a:p>
        </p:txBody>
      </p:sp>
      <p:sp>
        <p:nvSpPr>
          <p:cNvPr id="6" name="Titel 5"/>
          <p:cNvSpPr>
            <a:spLocks noGrp="1"/>
          </p:cNvSpPr>
          <p:nvPr>
            <p:ph type="title"/>
          </p:nvPr>
        </p:nvSpPr>
        <p:spPr/>
        <p:txBody>
          <a:bodyPr>
            <a:noAutofit/>
          </a:bodyPr>
          <a:lstStyle/>
          <a:p>
            <a:r>
              <a:rPr lang="de-DE" sz="3200" dirty="0">
                <a:latin typeface="Calibri" panose="020F0502020204030204" pitchFamily="34" charset="0"/>
                <a:cs typeface="Calibri" panose="020F0502020204030204" pitchFamily="34" charset="0"/>
              </a:rPr>
              <a:t>1. Begrüßung</a:t>
            </a:r>
          </a:p>
        </p:txBody>
      </p:sp>
      <p:sp>
        <p:nvSpPr>
          <p:cNvPr id="8" name="Fußzeilenplatzhalter 3"/>
          <p:cNvSpPr>
            <a:spLocks noGrp="1"/>
          </p:cNvSpPr>
          <p:nvPr>
            <p:ph type="ftr" sz="quarter" idx="12"/>
          </p:nvPr>
        </p:nvSpPr>
        <p:spPr>
          <a:xfrm>
            <a:off x="360000" y="6372000"/>
            <a:ext cx="5040000" cy="360000"/>
          </a:xfrm>
        </p:spPr>
        <p:txBody>
          <a:bodyPr/>
          <a:lstStyle/>
          <a:p>
            <a:pPr>
              <a:defRPr/>
            </a:pPr>
            <a:r>
              <a:rPr lang="de-DE" dirty="0" err="1"/>
              <a:t>Raichberg</a:t>
            </a:r>
            <a:r>
              <a:rPr lang="de-DE" dirty="0"/>
              <a:t> Realschule Stuttgart</a:t>
            </a:r>
          </a:p>
        </p:txBody>
      </p:sp>
    </p:spTree>
    <p:extLst>
      <p:ext uri="{BB962C8B-B14F-4D97-AF65-F5344CB8AC3E}">
        <p14:creationId xmlns:p14="http://schemas.microsoft.com/office/powerpoint/2010/main" val="3252233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fld id="{6F3E961D-EF74-436B-90B9-F1DB5E2C9C95}" type="slidenum">
              <a:rPr lang="de-DE" smtClean="0">
                <a:latin typeface="Calibri" panose="020F0502020204030204" pitchFamily="34" charset="0"/>
                <a:cs typeface="Calibri" panose="020F0502020204030204" pitchFamily="34" charset="0"/>
              </a:rPr>
              <a:pPr/>
              <a:t>4</a:t>
            </a:fld>
            <a:endParaRPr lang="de-DE" dirty="0">
              <a:latin typeface="Calibri" panose="020F0502020204030204" pitchFamily="34" charset="0"/>
              <a:cs typeface="Calibri" panose="020F0502020204030204" pitchFamily="34" charset="0"/>
            </a:endParaRPr>
          </a:p>
        </p:txBody>
      </p:sp>
      <p:sp>
        <p:nvSpPr>
          <p:cNvPr id="6" name="Titel 5"/>
          <p:cNvSpPr>
            <a:spLocks noGrp="1"/>
          </p:cNvSpPr>
          <p:nvPr>
            <p:ph type="title"/>
          </p:nvPr>
        </p:nvSpPr>
        <p:spPr>
          <a:xfrm>
            <a:off x="504000" y="515411"/>
            <a:ext cx="8208000" cy="1152000"/>
          </a:xfrm>
        </p:spPr>
        <p:txBody>
          <a:bodyPr>
            <a:normAutofit/>
          </a:bodyPr>
          <a:lstStyle/>
          <a:p>
            <a:r>
              <a:rPr lang="de-DE" sz="3200" dirty="0">
                <a:latin typeface="Calibri" panose="020F0502020204030204" pitchFamily="34" charset="0"/>
                <a:cs typeface="Calibri" panose="020F0502020204030204" pitchFamily="34" charset="0"/>
              </a:rPr>
              <a:t>2. Termine</a:t>
            </a:r>
          </a:p>
        </p:txBody>
      </p:sp>
      <p:sp>
        <p:nvSpPr>
          <p:cNvPr id="8" name="Fußzeilenplatzhalter 3"/>
          <p:cNvSpPr>
            <a:spLocks noGrp="1"/>
          </p:cNvSpPr>
          <p:nvPr>
            <p:ph type="ftr" sz="quarter" idx="12"/>
          </p:nvPr>
        </p:nvSpPr>
        <p:spPr>
          <a:xfrm>
            <a:off x="360000" y="6372000"/>
            <a:ext cx="5040000" cy="360000"/>
          </a:xfrm>
        </p:spPr>
        <p:txBody>
          <a:bodyPr/>
          <a:lstStyle/>
          <a:p>
            <a:pPr>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
        <p:nvSpPr>
          <p:cNvPr id="9" name="Textfeld 8"/>
          <p:cNvSpPr txBox="1"/>
          <p:nvPr/>
        </p:nvSpPr>
        <p:spPr>
          <a:xfrm>
            <a:off x="665018" y="1333383"/>
            <a:ext cx="8046982" cy="923330"/>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Schriftliche Prüfung</a:t>
            </a:r>
          </a:p>
          <a:p>
            <a:endParaRPr lang="de-DE" b="1" dirty="0">
              <a:latin typeface="Calibri" panose="020F0502020204030204" pitchFamily="34" charset="0"/>
              <a:cs typeface="Calibri" panose="020F0502020204030204" pitchFamily="34" charset="0"/>
            </a:endParaRPr>
          </a:p>
          <a:p>
            <a:pPr marL="342900" indent="-342900">
              <a:buAutoNum type="alphaLcPeriod"/>
            </a:pPr>
            <a:endParaRPr lang="de-DE" b="1" dirty="0">
              <a:latin typeface="Calibri" panose="020F0502020204030204" pitchFamily="34" charset="0"/>
              <a:cs typeface="Calibri" panose="020F0502020204030204" pitchFamily="34" charset="0"/>
            </a:endParaRPr>
          </a:p>
        </p:txBody>
      </p:sp>
      <p:graphicFrame>
        <p:nvGraphicFramePr>
          <p:cNvPr id="2" name="Tabelle 1">
            <a:extLst>
              <a:ext uri="{FF2B5EF4-FFF2-40B4-BE49-F238E27FC236}">
                <a16:creationId xmlns:a16="http://schemas.microsoft.com/office/drawing/2014/main" id="{7277BB5A-23AE-D84A-B026-6479131DF3D4}"/>
              </a:ext>
            </a:extLst>
          </p:cNvPr>
          <p:cNvGraphicFramePr>
            <a:graphicFrameLocks noGrp="1"/>
          </p:cNvGraphicFramePr>
          <p:nvPr>
            <p:extLst>
              <p:ext uri="{D42A27DB-BD31-4B8C-83A1-F6EECF244321}">
                <p14:modId xmlns:p14="http://schemas.microsoft.com/office/powerpoint/2010/main" val="925698750"/>
              </p:ext>
            </p:extLst>
          </p:nvPr>
        </p:nvGraphicFramePr>
        <p:xfrm>
          <a:off x="762000" y="1758472"/>
          <a:ext cx="6096000" cy="1483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951941676"/>
                    </a:ext>
                  </a:extLst>
                </a:gridCol>
                <a:gridCol w="2032000">
                  <a:extLst>
                    <a:ext uri="{9D8B030D-6E8A-4147-A177-3AD203B41FA5}">
                      <a16:colId xmlns:a16="http://schemas.microsoft.com/office/drawing/2014/main" val="917755996"/>
                    </a:ext>
                  </a:extLst>
                </a:gridCol>
                <a:gridCol w="2032000">
                  <a:extLst>
                    <a:ext uri="{9D8B030D-6E8A-4147-A177-3AD203B41FA5}">
                      <a16:colId xmlns:a16="http://schemas.microsoft.com/office/drawing/2014/main" val="1797622702"/>
                    </a:ext>
                  </a:extLst>
                </a:gridCol>
              </a:tblGrid>
              <a:tr h="370840">
                <a:tc>
                  <a:txBody>
                    <a:bodyPr/>
                    <a:lstStyle/>
                    <a:p>
                      <a:r>
                        <a:rPr lang="de-DE" b="1" dirty="0">
                          <a:latin typeface="Calibri" panose="020F0502020204030204" pitchFamily="34" charset="0"/>
                          <a:cs typeface="Calibri" panose="020F0502020204030204" pitchFamily="34" charset="0"/>
                        </a:rPr>
                        <a:t>Fach</a:t>
                      </a:r>
                    </a:p>
                  </a:txBody>
                  <a:tcPr>
                    <a:solidFill>
                      <a:srgbClr val="FFC000"/>
                    </a:solidFill>
                  </a:tcPr>
                </a:tc>
                <a:tc>
                  <a:txBody>
                    <a:bodyPr/>
                    <a:lstStyle/>
                    <a:p>
                      <a:pPr algn="ctr"/>
                      <a:r>
                        <a:rPr lang="de-DE" b="1" dirty="0">
                          <a:latin typeface="Calibri" panose="020F0502020204030204" pitchFamily="34" charset="0"/>
                          <a:cs typeface="Calibri" panose="020F0502020204030204" pitchFamily="34" charset="0"/>
                        </a:rPr>
                        <a:t>Prüfungstermin</a:t>
                      </a:r>
                    </a:p>
                  </a:txBody>
                  <a:tcPr>
                    <a:solidFill>
                      <a:srgbClr val="FFC000"/>
                    </a:solidFill>
                  </a:tcPr>
                </a:tc>
                <a:tc>
                  <a:txBody>
                    <a:bodyPr/>
                    <a:lstStyle/>
                    <a:p>
                      <a:pPr algn="ctr"/>
                      <a:r>
                        <a:rPr lang="de-DE" b="1" dirty="0">
                          <a:latin typeface="Calibri" panose="020F0502020204030204" pitchFamily="34" charset="0"/>
                          <a:cs typeface="Calibri" panose="020F0502020204030204" pitchFamily="34" charset="0"/>
                        </a:rPr>
                        <a:t>Nachtermin</a:t>
                      </a:r>
                    </a:p>
                  </a:txBody>
                  <a:tcPr>
                    <a:solidFill>
                      <a:srgbClr val="FFC000"/>
                    </a:solidFill>
                  </a:tcPr>
                </a:tc>
                <a:extLst>
                  <a:ext uri="{0D108BD9-81ED-4DB2-BD59-A6C34878D82A}">
                    <a16:rowId xmlns:a16="http://schemas.microsoft.com/office/drawing/2014/main" val="1162423359"/>
                  </a:ext>
                </a:extLst>
              </a:tr>
              <a:tr h="370840">
                <a:tc>
                  <a:txBody>
                    <a:bodyPr/>
                    <a:lstStyle/>
                    <a:p>
                      <a:r>
                        <a:rPr lang="de-DE" dirty="0">
                          <a:latin typeface="Calibri" panose="020F0502020204030204" pitchFamily="34" charset="0"/>
                          <a:cs typeface="Calibri" panose="020F0502020204030204" pitchFamily="34" charset="0"/>
                        </a:rPr>
                        <a:t>Deutsch</a:t>
                      </a:r>
                    </a:p>
                  </a:txBody>
                  <a:tcPr/>
                </a:tc>
                <a:tc>
                  <a:txBody>
                    <a:bodyPr/>
                    <a:lstStyle/>
                    <a:p>
                      <a:pPr algn="r"/>
                      <a:r>
                        <a:rPr lang="de-DE" dirty="0">
                          <a:latin typeface="Calibri" panose="020F0502020204030204" pitchFamily="34" charset="0"/>
                          <a:cs typeface="Calibri" panose="020F0502020204030204" pitchFamily="34" charset="0"/>
                        </a:rPr>
                        <a:t>30. April 2019</a:t>
                      </a:r>
                    </a:p>
                  </a:txBody>
                  <a:tcPr/>
                </a:tc>
                <a:tc>
                  <a:txBody>
                    <a:bodyPr/>
                    <a:lstStyle/>
                    <a:p>
                      <a:pPr algn="r"/>
                      <a:r>
                        <a:rPr lang="de-DE" dirty="0">
                          <a:latin typeface="Calibri" panose="020F0502020204030204" pitchFamily="34" charset="0"/>
                          <a:cs typeface="Calibri" panose="020F0502020204030204" pitchFamily="34" charset="0"/>
                        </a:rPr>
                        <a:t>24. Mai 2019</a:t>
                      </a:r>
                    </a:p>
                  </a:txBody>
                  <a:tcPr/>
                </a:tc>
                <a:extLst>
                  <a:ext uri="{0D108BD9-81ED-4DB2-BD59-A6C34878D82A}">
                    <a16:rowId xmlns:a16="http://schemas.microsoft.com/office/drawing/2014/main" val="2283391738"/>
                  </a:ext>
                </a:extLst>
              </a:tr>
              <a:tr h="370840">
                <a:tc>
                  <a:txBody>
                    <a:bodyPr/>
                    <a:lstStyle/>
                    <a:p>
                      <a:r>
                        <a:rPr lang="de-DE" dirty="0">
                          <a:latin typeface="Calibri" panose="020F0502020204030204" pitchFamily="34" charset="0"/>
                          <a:cs typeface="Calibri" panose="020F0502020204030204" pitchFamily="34" charset="0"/>
                        </a:rPr>
                        <a:t>Mathematik</a:t>
                      </a:r>
                    </a:p>
                  </a:txBody>
                  <a:tcPr/>
                </a:tc>
                <a:tc>
                  <a:txBody>
                    <a:bodyPr/>
                    <a:lstStyle/>
                    <a:p>
                      <a:pPr algn="r"/>
                      <a:r>
                        <a:rPr lang="de-DE" dirty="0">
                          <a:latin typeface="Calibri" panose="020F0502020204030204" pitchFamily="34" charset="0"/>
                          <a:cs typeface="Calibri" panose="020F0502020204030204" pitchFamily="34" charset="0"/>
                        </a:rPr>
                        <a:t>03. Mai 2019</a:t>
                      </a:r>
                    </a:p>
                  </a:txBody>
                  <a:tcPr/>
                </a:tc>
                <a:tc>
                  <a:txBody>
                    <a:bodyPr/>
                    <a:lstStyle/>
                    <a:p>
                      <a:pPr algn="r"/>
                      <a:r>
                        <a:rPr lang="de-DE" dirty="0">
                          <a:latin typeface="Calibri" panose="020F0502020204030204" pitchFamily="34" charset="0"/>
                          <a:cs typeface="Calibri" panose="020F0502020204030204" pitchFamily="34" charset="0"/>
                        </a:rPr>
                        <a:t>27. Mai 2019</a:t>
                      </a:r>
                    </a:p>
                  </a:txBody>
                  <a:tcPr/>
                </a:tc>
                <a:extLst>
                  <a:ext uri="{0D108BD9-81ED-4DB2-BD59-A6C34878D82A}">
                    <a16:rowId xmlns:a16="http://schemas.microsoft.com/office/drawing/2014/main" val="2156201921"/>
                  </a:ext>
                </a:extLst>
              </a:tr>
              <a:tr h="370840">
                <a:tc>
                  <a:txBody>
                    <a:bodyPr/>
                    <a:lstStyle/>
                    <a:p>
                      <a:r>
                        <a:rPr lang="de-DE" dirty="0">
                          <a:latin typeface="Calibri" panose="020F0502020204030204" pitchFamily="34" charset="0"/>
                          <a:cs typeface="Calibri" panose="020F0502020204030204" pitchFamily="34" charset="0"/>
                        </a:rPr>
                        <a:t>Englisch</a:t>
                      </a:r>
                    </a:p>
                  </a:txBody>
                  <a:tcPr/>
                </a:tc>
                <a:tc>
                  <a:txBody>
                    <a:bodyPr/>
                    <a:lstStyle/>
                    <a:p>
                      <a:pPr algn="r"/>
                      <a:r>
                        <a:rPr lang="de-DE" dirty="0">
                          <a:latin typeface="Calibri" panose="020F0502020204030204" pitchFamily="34" charset="0"/>
                          <a:cs typeface="Calibri" panose="020F0502020204030204" pitchFamily="34" charset="0"/>
                        </a:rPr>
                        <a:t>07. Mai 2019</a:t>
                      </a:r>
                    </a:p>
                  </a:txBody>
                  <a:tcPr/>
                </a:tc>
                <a:tc>
                  <a:txBody>
                    <a:bodyPr/>
                    <a:lstStyle/>
                    <a:p>
                      <a:pPr algn="r"/>
                      <a:r>
                        <a:rPr lang="de-DE" dirty="0">
                          <a:latin typeface="Calibri" panose="020F0502020204030204" pitchFamily="34" charset="0"/>
                          <a:cs typeface="Calibri" panose="020F0502020204030204" pitchFamily="34" charset="0"/>
                        </a:rPr>
                        <a:t>28. Mai 2019</a:t>
                      </a:r>
                    </a:p>
                  </a:txBody>
                  <a:tcPr/>
                </a:tc>
                <a:extLst>
                  <a:ext uri="{0D108BD9-81ED-4DB2-BD59-A6C34878D82A}">
                    <a16:rowId xmlns:a16="http://schemas.microsoft.com/office/drawing/2014/main" val="1532103167"/>
                  </a:ext>
                </a:extLst>
              </a:tr>
            </a:tbl>
          </a:graphicData>
        </a:graphic>
      </p:graphicFrame>
      <p:sp>
        <p:nvSpPr>
          <p:cNvPr id="10" name="Textfeld 9">
            <a:extLst>
              <a:ext uri="{FF2B5EF4-FFF2-40B4-BE49-F238E27FC236}">
                <a16:creationId xmlns:a16="http://schemas.microsoft.com/office/drawing/2014/main" id="{D46F3993-208A-394F-BEEF-14CCB04EB881}"/>
              </a:ext>
            </a:extLst>
          </p:cNvPr>
          <p:cNvSpPr txBox="1"/>
          <p:nvPr/>
        </p:nvSpPr>
        <p:spPr>
          <a:xfrm>
            <a:off x="665017" y="3335180"/>
            <a:ext cx="7930473" cy="369332"/>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Mündliche Prüfung</a:t>
            </a:r>
          </a:p>
        </p:txBody>
      </p:sp>
      <p:graphicFrame>
        <p:nvGraphicFramePr>
          <p:cNvPr id="12" name="Tabelle 11">
            <a:extLst>
              <a:ext uri="{FF2B5EF4-FFF2-40B4-BE49-F238E27FC236}">
                <a16:creationId xmlns:a16="http://schemas.microsoft.com/office/drawing/2014/main" id="{67537C02-22C4-F948-BEE9-22E9B325B4C6}"/>
              </a:ext>
            </a:extLst>
          </p:cNvPr>
          <p:cNvGraphicFramePr>
            <a:graphicFrameLocks noGrp="1"/>
          </p:cNvGraphicFramePr>
          <p:nvPr>
            <p:extLst>
              <p:ext uri="{D42A27DB-BD31-4B8C-83A1-F6EECF244321}">
                <p14:modId xmlns:p14="http://schemas.microsoft.com/office/powerpoint/2010/main" val="1985096411"/>
              </p:ext>
            </p:extLst>
          </p:nvPr>
        </p:nvGraphicFramePr>
        <p:xfrm>
          <a:off x="762000" y="3721501"/>
          <a:ext cx="6096000" cy="74168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1951941676"/>
                    </a:ext>
                  </a:extLst>
                </a:gridCol>
                <a:gridCol w="3048000">
                  <a:extLst>
                    <a:ext uri="{9D8B030D-6E8A-4147-A177-3AD203B41FA5}">
                      <a16:colId xmlns:a16="http://schemas.microsoft.com/office/drawing/2014/main" val="1989007223"/>
                    </a:ext>
                  </a:extLst>
                </a:gridCol>
              </a:tblGrid>
              <a:tr h="370840">
                <a:tc>
                  <a:txBody>
                    <a:bodyPr/>
                    <a:lstStyle/>
                    <a:p>
                      <a:pPr algn="ctr"/>
                      <a:r>
                        <a:rPr lang="de-DE" sz="1600" b="1" dirty="0">
                          <a:latin typeface="Calibri" panose="020F0502020204030204" pitchFamily="34" charset="0"/>
                          <a:cs typeface="Calibri" panose="020F0502020204030204" pitchFamily="34" charset="0"/>
                        </a:rPr>
                        <a:t>Prüfungszeitraum </a:t>
                      </a:r>
                    </a:p>
                  </a:txBody>
                  <a:tcPr>
                    <a:solidFill>
                      <a:srgbClr val="FFC000"/>
                    </a:solidFill>
                  </a:tcPr>
                </a:tc>
                <a:tc>
                  <a:txBody>
                    <a:bodyPr/>
                    <a:lstStyle/>
                    <a:p>
                      <a:pPr algn="ctr"/>
                      <a:r>
                        <a:rPr lang="de-DE" sz="1600" b="1" dirty="0">
                          <a:latin typeface="Calibri" panose="020F0502020204030204" pitchFamily="34" charset="0"/>
                          <a:cs typeface="Calibri" panose="020F0502020204030204" pitchFamily="34" charset="0"/>
                        </a:rPr>
                        <a:t>Meldung zur mündlichen Prüfung</a:t>
                      </a:r>
                    </a:p>
                  </a:txBody>
                  <a:tcPr>
                    <a:solidFill>
                      <a:srgbClr val="FFC000"/>
                    </a:solidFill>
                  </a:tcPr>
                </a:tc>
                <a:extLst>
                  <a:ext uri="{0D108BD9-81ED-4DB2-BD59-A6C34878D82A}">
                    <a16:rowId xmlns:a16="http://schemas.microsoft.com/office/drawing/2014/main" val="1162423359"/>
                  </a:ext>
                </a:extLst>
              </a:tr>
              <a:tr h="370840">
                <a:tc>
                  <a:txBody>
                    <a:bodyPr/>
                    <a:lstStyle/>
                    <a:p>
                      <a:pPr algn="ctr"/>
                      <a:r>
                        <a:rPr lang="de-DE" dirty="0">
                          <a:latin typeface="Calibri" panose="020F0502020204030204" pitchFamily="34" charset="0"/>
                          <a:cs typeface="Calibri" panose="020F0502020204030204" pitchFamily="34" charset="0"/>
                        </a:rPr>
                        <a:t>26. Juni 2019 – 12. Juli 2019</a:t>
                      </a:r>
                    </a:p>
                  </a:txBody>
                  <a:tcPr/>
                </a:tc>
                <a:tc>
                  <a:txBody>
                    <a:bodyPr/>
                    <a:lstStyle/>
                    <a:p>
                      <a:pPr algn="ctr"/>
                      <a:r>
                        <a:rPr lang="de-DE" dirty="0">
                          <a:latin typeface="Calibri" panose="020F0502020204030204" pitchFamily="34" charset="0"/>
                          <a:cs typeface="Calibri" panose="020F0502020204030204" pitchFamily="34" charset="0"/>
                        </a:rPr>
                        <a:t>05. Juni 2019</a:t>
                      </a:r>
                    </a:p>
                  </a:txBody>
                  <a:tcPr/>
                </a:tc>
                <a:extLst>
                  <a:ext uri="{0D108BD9-81ED-4DB2-BD59-A6C34878D82A}">
                    <a16:rowId xmlns:a16="http://schemas.microsoft.com/office/drawing/2014/main" val="2283391738"/>
                  </a:ext>
                </a:extLst>
              </a:tr>
            </a:tbl>
          </a:graphicData>
        </a:graphic>
      </p:graphicFrame>
      <p:sp>
        <p:nvSpPr>
          <p:cNvPr id="13" name="Textfeld 12">
            <a:extLst>
              <a:ext uri="{FF2B5EF4-FFF2-40B4-BE49-F238E27FC236}">
                <a16:creationId xmlns:a16="http://schemas.microsoft.com/office/drawing/2014/main" id="{F7547449-884A-2B4D-AA1F-C1F871D5C432}"/>
              </a:ext>
            </a:extLst>
          </p:cNvPr>
          <p:cNvSpPr txBox="1"/>
          <p:nvPr/>
        </p:nvSpPr>
        <p:spPr>
          <a:xfrm>
            <a:off x="665016" y="4609664"/>
            <a:ext cx="7885965" cy="369332"/>
          </a:xfrm>
          <a:prstGeom prst="rect">
            <a:avLst/>
          </a:prstGeom>
          <a:noFill/>
        </p:spPr>
        <p:txBody>
          <a:bodyPr wrap="square" rtlCol="0">
            <a:spAutoFit/>
          </a:bodyPr>
          <a:lstStyle/>
          <a:p>
            <a:r>
              <a:rPr lang="de-DE" b="1" dirty="0">
                <a:latin typeface="Calibri" panose="020F0502020204030204" pitchFamily="34" charset="0"/>
                <a:cs typeface="Calibri" panose="020F0502020204030204" pitchFamily="34" charset="0"/>
              </a:rPr>
              <a:t>Notenbekanntgabe</a:t>
            </a:r>
          </a:p>
        </p:txBody>
      </p:sp>
      <p:graphicFrame>
        <p:nvGraphicFramePr>
          <p:cNvPr id="14" name="Tabelle 13">
            <a:extLst>
              <a:ext uri="{FF2B5EF4-FFF2-40B4-BE49-F238E27FC236}">
                <a16:creationId xmlns:a16="http://schemas.microsoft.com/office/drawing/2014/main" id="{535D80ED-D531-564B-A484-76140769973F}"/>
              </a:ext>
            </a:extLst>
          </p:cNvPr>
          <p:cNvGraphicFramePr>
            <a:graphicFrameLocks noGrp="1"/>
          </p:cNvGraphicFramePr>
          <p:nvPr>
            <p:extLst>
              <p:ext uri="{D42A27DB-BD31-4B8C-83A1-F6EECF244321}">
                <p14:modId xmlns:p14="http://schemas.microsoft.com/office/powerpoint/2010/main" val="3656368756"/>
              </p:ext>
            </p:extLst>
          </p:nvPr>
        </p:nvGraphicFramePr>
        <p:xfrm>
          <a:off x="762000" y="4992378"/>
          <a:ext cx="6096000" cy="1163320"/>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1951941676"/>
                    </a:ext>
                  </a:extLst>
                </a:gridCol>
              </a:tblGrid>
              <a:tr h="370840">
                <a:tc>
                  <a:txBody>
                    <a:bodyPr/>
                    <a:lstStyle/>
                    <a:p>
                      <a:pPr algn="ctr"/>
                      <a:r>
                        <a:rPr lang="de-DE" b="1" dirty="0">
                          <a:latin typeface="Calibri" panose="020F0502020204030204" pitchFamily="34" charset="0"/>
                          <a:cs typeface="Calibri" panose="020F0502020204030204" pitchFamily="34" charset="0"/>
                        </a:rPr>
                        <a:t>Bekanntgabe der schriftlichen Noten</a:t>
                      </a:r>
                    </a:p>
                  </a:txBody>
                  <a:tcPr>
                    <a:solidFill>
                      <a:srgbClr val="FFC000"/>
                    </a:solidFill>
                  </a:tcPr>
                </a:tc>
                <a:extLst>
                  <a:ext uri="{0D108BD9-81ED-4DB2-BD59-A6C34878D82A}">
                    <a16:rowId xmlns:a16="http://schemas.microsoft.com/office/drawing/2014/main" val="1162423359"/>
                  </a:ext>
                </a:extLst>
              </a:tr>
              <a:tr h="370840">
                <a:tc>
                  <a:txBody>
                    <a:bodyPr/>
                    <a:lstStyle/>
                    <a:p>
                      <a:pPr algn="ctr"/>
                      <a:r>
                        <a:rPr lang="de-DE" dirty="0">
                          <a:latin typeface="Calibri" panose="020F0502020204030204" pitchFamily="34" charset="0"/>
                          <a:cs typeface="Calibri" panose="020F0502020204030204" pitchFamily="34" charset="0"/>
                        </a:rPr>
                        <a:t>03. Juni 2019</a:t>
                      </a:r>
                    </a:p>
                    <a:p>
                      <a:pPr algn="l"/>
                      <a:r>
                        <a:rPr lang="de-DE" sz="1400" i="1" dirty="0">
                          <a:latin typeface="Calibri" panose="020F0502020204030204" pitchFamily="34" charset="0"/>
                          <a:cs typeface="Calibri" panose="020F0502020204030204" pitchFamily="34" charset="0"/>
                        </a:rPr>
                        <a:t>*im Anschluss findet die Beratung zur Wahl der mündlichen Prüfungsfächer in Deutsch und Mathematik statt.</a:t>
                      </a:r>
                    </a:p>
                  </a:txBody>
                  <a:tcPr/>
                </a:tc>
                <a:extLst>
                  <a:ext uri="{0D108BD9-81ED-4DB2-BD59-A6C34878D82A}">
                    <a16:rowId xmlns:a16="http://schemas.microsoft.com/office/drawing/2014/main" val="2283391738"/>
                  </a:ext>
                </a:extLst>
              </a:tr>
            </a:tbl>
          </a:graphicData>
        </a:graphic>
      </p:graphicFrame>
    </p:spTree>
    <p:extLst>
      <p:ext uri="{BB962C8B-B14F-4D97-AF65-F5344CB8AC3E}">
        <p14:creationId xmlns:p14="http://schemas.microsoft.com/office/powerpoint/2010/main" val="1036960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11FE47BF-1FC1-2D44-AD44-EAB983D743F0}"/>
              </a:ext>
            </a:extLst>
          </p:cNvPr>
          <p:cNvSpPr>
            <a:spLocks noGrp="1"/>
          </p:cNvSpPr>
          <p:nvPr>
            <p:ph type="sldNum" sz="quarter" idx="11"/>
          </p:nvPr>
        </p:nvSpPr>
        <p:spPr/>
        <p:txBody>
          <a:bodyPr/>
          <a:lstStyle/>
          <a:p>
            <a:fld id="{6F3E961D-EF74-436B-90B9-F1DB5E2C9C95}" type="slidenum">
              <a:rPr lang="de-DE" smtClean="0"/>
              <a:pPr/>
              <a:t>5</a:t>
            </a:fld>
            <a:endParaRPr lang="de-DE" dirty="0"/>
          </a:p>
        </p:txBody>
      </p:sp>
      <p:sp>
        <p:nvSpPr>
          <p:cNvPr id="6" name="Titel 5">
            <a:extLst>
              <a:ext uri="{FF2B5EF4-FFF2-40B4-BE49-F238E27FC236}">
                <a16:creationId xmlns:a16="http://schemas.microsoft.com/office/drawing/2014/main" id="{8C475007-AE3F-BA4D-BC10-93EF23B56FDA}"/>
              </a:ext>
            </a:extLst>
          </p:cNvPr>
          <p:cNvSpPr>
            <a:spLocks noGrp="1"/>
          </p:cNvSpPr>
          <p:nvPr>
            <p:ph type="title"/>
          </p:nvPr>
        </p:nvSpPr>
        <p:spPr/>
        <p:txBody>
          <a:bodyPr/>
          <a:lstStyle/>
          <a:p>
            <a:r>
              <a:rPr lang="de-DE" dirty="0">
                <a:latin typeface="Calibri" panose="020F0502020204030204" pitchFamily="34" charset="0"/>
                <a:cs typeface="Calibri" panose="020F0502020204030204" pitchFamily="34" charset="0"/>
              </a:rPr>
              <a:t>3. Anmeldeformular</a:t>
            </a:r>
          </a:p>
        </p:txBody>
      </p:sp>
      <p:sp>
        <p:nvSpPr>
          <p:cNvPr id="7" name="Fußzeilenplatzhalter 3">
            <a:extLst>
              <a:ext uri="{FF2B5EF4-FFF2-40B4-BE49-F238E27FC236}">
                <a16:creationId xmlns:a16="http://schemas.microsoft.com/office/drawing/2014/main" id="{1D7F410B-6134-2245-9131-EBA3383870B3}"/>
              </a:ext>
            </a:extLst>
          </p:cNvPr>
          <p:cNvSpPr>
            <a:spLocks noGrp="1"/>
          </p:cNvSpPr>
          <p:nvPr>
            <p:ph type="ftr" sz="quarter" idx="12"/>
          </p:nvPr>
        </p:nvSpPr>
        <p:spPr>
          <a:xfrm>
            <a:off x="360000" y="6372000"/>
            <a:ext cx="5040000" cy="360000"/>
          </a:xfrm>
        </p:spPr>
        <p:txBody>
          <a:bodyPr/>
          <a:lstStyle/>
          <a:p>
            <a:pPr>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Tree>
    <p:extLst>
      <p:ext uri="{BB962C8B-B14F-4D97-AF65-F5344CB8AC3E}">
        <p14:creationId xmlns:p14="http://schemas.microsoft.com/office/powerpoint/2010/main" val="714182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D8E88A0-30D4-9640-A586-F982E7FED053}"/>
              </a:ext>
            </a:extLst>
          </p:cNvPr>
          <p:cNvSpPr>
            <a:spLocks noGrp="1"/>
          </p:cNvSpPr>
          <p:nvPr>
            <p:ph type="sldNum" sz="quarter" idx="11"/>
          </p:nvPr>
        </p:nvSpPr>
        <p:spPr/>
        <p:txBody>
          <a:bodyPr/>
          <a:lstStyle/>
          <a:p>
            <a:fld id="{6F3E961D-EF74-436B-90B9-F1DB5E2C9C95}" type="slidenum">
              <a:rPr lang="de-DE" smtClean="0"/>
              <a:pPr/>
              <a:t>6</a:t>
            </a:fld>
            <a:endParaRPr lang="de-DE" dirty="0"/>
          </a:p>
        </p:txBody>
      </p:sp>
      <p:sp>
        <p:nvSpPr>
          <p:cNvPr id="6" name="Titel 5">
            <a:extLst>
              <a:ext uri="{FF2B5EF4-FFF2-40B4-BE49-F238E27FC236}">
                <a16:creationId xmlns:a16="http://schemas.microsoft.com/office/drawing/2014/main" id="{15484112-393C-6B4C-8F06-E37804DD638F}"/>
              </a:ext>
            </a:extLst>
          </p:cNvPr>
          <p:cNvSpPr>
            <a:spLocks noGrp="1"/>
          </p:cNvSpPr>
          <p:nvPr>
            <p:ph type="title"/>
          </p:nvPr>
        </p:nvSpPr>
        <p:spPr>
          <a:xfrm>
            <a:off x="511889" y="456587"/>
            <a:ext cx="8208000" cy="730187"/>
          </a:xfrm>
        </p:spPr>
        <p:txBody>
          <a:bodyPr>
            <a:normAutofit/>
          </a:bodyPr>
          <a:lstStyle/>
          <a:p>
            <a:r>
              <a:rPr lang="de-DE" sz="3600" dirty="0">
                <a:latin typeface="Calibri" panose="020F0502020204030204" pitchFamily="34" charset="0"/>
                <a:cs typeface="Calibri" panose="020F0502020204030204" pitchFamily="34" charset="0"/>
              </a:rPr>
              <a:t>4. Belehrung nach §9</a:t>
            </a:r>
          </a:p>
        </p:txBody>
      </p:sp>
      <p:sp>
        <p:nvSpPr>
          <p:cNvPr id="7" name="Fußzeilenplatzhalter 3">
            <a:extLst>
              <a:ext uri="{FF2B5EF4-FFF2-40B4-BE49-F238E27FC236}">
                <a16:creationId xmlns:a16="http://schemas.microsoft.com/office/drawing/2014/main" id="{B23662AF-8491-5240-9ED5-3DEF6ED9866E}"/>
              </a:ext>
            </a:extLst>
          </p:cNvPr>
          <p:cNvSpPr>
            <a:spLocks noGrp="1"/>
          </p:cNvSpPr>
          <p:nvPr>
            <p:ph type="ftr" sz="quarter" idx="12"/>
          </p:nvPr>
        </p:nvSpPr>
        <p:spPr>
          <a:xfrm>
            <a:off x="360000" y="6372000"/>
            <a:ext cx="5040000" cy="360000"/>
          </a:xfrm>
        </p:spPr>
        <p:txBody>
          <a:bodyPr/>
          <a:lstStyle/>
          <a:p>
            <a:pPr>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
        <p:nvSpPr>
          <p:cNvPr id="2" name="Textfeld 1">
            <a:extLst>
              <a:ext uri="{FF2B5EF4-FFF2-40B4-BE49-F238E27FC236}">
                <a16:creationId xmlns:a16="http://schemas.microsoft.com/office/drawing/2014/main" id="{8CAA7D28-9F99-A740-B3AC-B70981F2C024}"/>
              </a:ext>
            </a:extLst>
          </p:cNvPr>
          <p:cNvSpPr txBox="1"/>
          <p:nvPr/>
        </p:nvSpPr>
        <p:spPr>
          <a:xfrm>
            <a:off x="511889" y="1078648"/>
            <a:ext cx="8215889" cy="5293757"/>
          </a:xfrm>
          <a:prstGeom prst="rect">
            <a:avLst/>
          </a:prstGeom>
          <a:noFill/>
        </p:spPr>
        <p:txBody>
          <a:bodyPr wrap="square" rtlCol="0">
            <a:spAutoFit/>
          </a:bodyPr>
          <a:lstStyle/>
          <a:p>
            <a:pPr algn="ctr"/>
            <a:r>
              <a:rPr lang="de-DE" sz="1500" b="1" dirty="0">
                <a:latin typeface="Calibri" panose="020F0502020204030204" pitchFamily="34" charset="0"/>
                <a:cs typeface="Calibri" panose="020F0502020204030204" pitchFamily="34" charset="0"/>
              </a:rPr>
              <a:t>§ 9 Täuschungshandlungen, Ordnungsverstöße</a:t>
            </a:r>
          </a:p>
          <a:p>
            <a:pPr algn="ctr"/>
            <a:endParaRPr lang="de-DE" sz="1500" b="1"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(1) Wer es unternimmt, das Prüfungsergebnis durch Täuschung oder Benutzung nicht zugelassener Hilfsmittel zu beeinflussen, oder wer nicht zugelassene Hilfsmittel nach Bekanntgabe der Prüfungsaufgaben mit sich führt oder Beihilfe zu einer Täuschung oder einem Täuschungsversuch leistet, begeht eine Täuschungshandlung.</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(2) Wird während der Prüfung festgestellt</a:t>
            </a:r>
            <a:r>
              <a:rPr lang="de-DE" sz="1400">
                <a:latin typeface="Calibri" panose="020F0502020204030204" pitchFamily="34" charset="0"/>
                <a:cs typeface="Calibri" panose="020F0502020204030204" pitchFamily="34" charset="0"/>
              </a:rPr>
              <a:t>, dass </a:t>
            </a:r>
            <a:r>
              <a:rPr lang="de-DE" sz="1400" dirty="0">
                <a:latin typeface="Calibri" panose="020F0502020204030204" pitchFamily="34" charset="0"/>
                <a:cs typeface="Calibri" panose="020F0502020204030204" pitchFamily="34" charset="0"/>
              </a:rPr>
              <a:t>eine Täuschungshandlung vorliegt, oder entsteht ein entsprechender Verdacht, ist der Sachverhalt von einem </a:t>
            </a:r>
            <a:r>
              <a:rPr lang="de-DE" sz="1400" dirty="0" err="1">
                <a:latin typeface="Calibri" panose="020F0502020204030204" pitchFamily="34" charset="0"/>
                <a:cs typeface="Calibri" panose="020F0502020204030204" pitchFamily="34" charset="0"/>
              </a:rPr>
              <a:t>aufsichtsführenden</a:t>
            </a:r>
            <a:r>
              <a:rPr lang="de-DE" sz="1400" dirty="0">
                <a:latin typeface="Calibri" panose="020F0502020204030204" pitchFamily="34" charset="0"/>
                <a:cs typeface="Calibri" panose="020F0502020204030204" pitchFamily="34" charset="0"/>
              </a:rPr>
              <a:t> Lehrer festzustellen und zu protokollieren. Der Schüler setzt die Prüfung bis zur Entscheidung über die Täuschungshandlung vorläufig fort.</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(3) Wer eine Täuschungshandlung begeht, wird von der weiteren Teilnahme an der Prüfung ausgeschlossen; dies gilt als Nichtbestehen der Abschlussprüfung. In leichten Fällen kann stattdessen die Prüfungsleistung mit der Note »ungenügend« bewertet werden. Die Entscheidung trifft bei der schriftlichen Prüfung der Leiter, bei der mündlichen Prüfung und der Kompetenzprüfung der Vorsitzende des Prüfungsausschusses.</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(4) Stellt sich eine Täuschungshandlung erst nach Aushändigung des Zeugnisses heraus, kann die untere Schulaufsichtsbehörde das Zeugnis einziehen und entweder ein anderes Zeugnis erteilen oder die Prüfung für nicht bestanden erklären, wenn seit der Ausstellung des Zeugnisses nicht mehr als zwei Jahre vergangen sind.</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(5) Wer durch sein Verhalten die Prüfung so schwer stört, dass es nicht möglich ist, die Prüfung ordnungsgemäß durchzuführen, wird von der Prüfung ausgeschlossen; dies gilt als Nichtbestehen der Abschlussprüfung. Absatz 3 Satz 3 gilt entsprechend.</a:t>
            </a: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(6) Vor Beginn der Abschlussprüfung ist auf diese Bestimmungen hinzuweisen.</a:t>
            </a:r>
          </a:p>
        </p:txBody>
      </p:sp>
    </p:spTree>
    <p:extLst>
      <p:ext uri="{BB962C8B-B14F-4D97-AF65-F5344CB8AC3E}">
        <p14:creationId xmlns:p14="http://schemas.microsoft.com/office/powerpoint/2010/main" val="2938979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340D7399-9F6E-4040-BBA8-4452737E6B0C}"/>
              </a:ext>
            </a:extLst>
          </p:cNvPr>
          <p:cNvSpPr>
            <a:spLocks noGrp="1"/>
          </p:cNvSpPr>
          <p:nvPr>
            <p:ph type="sldNum" sz="quarter" idx="11"/>
          </p:nvPr>
        </p:nvSpPr>
        <p:spPr/>
        <p:txBody>
          <a:bodyPr/>
          <a:lstStyle/>
          <a:p>
            <a:fld id="{6F3E961D-EF74-436B-90B9-F1DB5E2C9C95}" type="slidenum">
              <a:rPr lang="de-DE" smtClean="0"/>
              <a:pPr/>
              <a:t>7</a:t>
            </a:fld>
            <a:endParaRPr lang="de-DE" dirty="0"/>
          </a:p>
        </p:txBody>
      </p:sp>
      <p:sp>
        <p:nvSpPr>
          <p:cNvPr id="6" name="Titel 5">
            <a:extLst>
              <a:ext uri="{FF2B5EF4-FFF2-40B4-BE49-F238E27FC236}">
                <a16:creationId xmlns:a16="http://schemas.microsoft.com/office/drawing/2014/main" id="{F8BF630C-329D-6640-A017-F630224701C9}"/>
              </a:ext>
            </a:extLst>
          </p:cNvPr>
          <p:cNvSpPr>
            <a:spLocks noGrp="1"/>
          </p:cNvSpPr>
          <p:nvPr>
            <p:ph type="title"/>
          </p:nvPr>
        </p:nvSpPr>
        <p:spPr/>
        <p:txBody>
          <a:bodyPr>
            <a:normAutofit fontScale="90000"/>
          </a:bodyPr>
          <a:lstStyle/>
          <a:p>
            <a:r>
              <a:rPr lang="de-DE" dirty="0">
                <a:latin typeface="Calibri" panose="020F0502020204030204" pitchFamily="34" charset="0"/>
                <a:cs typeface="Calibri" panose="020F0502020204030204" pitchFamily="34" charset="0"/>
              </a:rPr>
              <a:t>5. Allgemeine Informationen zu den Prüfungsfächern</a:t>
            </a:r>
          </a:p>
        </p:txBody>
      </p:sp>
      <p:sp>
        <p:nvSpPr>
          <p:cNvPr id="7" name="Fußzeilenplatzhalter 3">
            <a:extLst>
              <a:ext uri="{FF2B5EF4-FFF2-40B4-BE49-F238E27FC236}">
                <a16:creationId xmlns:a16="http://schemas.microsoft.com/office/drawing/2014/main" id="{2A53A391-5D91-4F4F-807E-76BC52DCC0DE}"/>
              </a:ext>
            </a:extLst>
          </p:cNvPr>
          <p:cNvSpPr>
            <a:spLocks noGrp="1"/>
          </p:cNvSpPr>
          <p:nvPr>
            <p:ph type="ftr" sz="quarter" idx="12"/>
          </p:nvPr>
        </p:nvSpPr>
        <p:spPr>
          <a:xfrm>
            <a:off x="360000" y="6372000"/>
            <a:ext cx="5040000" cy="360000"/>
          </a:xfrm>
        </p:spPr>
        <p:txBody>
          <a:bodyPr/>
          <a:lstStyle/>
          <a:p>
            <a:pPr>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
        <p:nvSpPr>
          <p:cNvPr id="8" name="Textfeld 7">
            <a:extLst>
              <a:ext uri="{FF2B5EF4-FFF2-40B4-BE49-F238E27FC236}">
                <a16:creationId xmlns:a16="http://schemas.microsoft.com/office/drawing/2014/main" id="{DFFFBC1C-32C2-7740-8AC1-A906D56DACC7}"/>
              </a:ext>
            </a:extLst>
          </p:cNvPr>
          <p:cNvSpPr txBox="1"/>
          <p:nvPr/>
        </p:nvSpPr>
        <p:spPr>
          <a:xfrm>
            <a:off x="504000" y="3039658"/>
            <a:ext cx="8208000" cy="2308324"/>
          </a:xfrm>
          <a:prstGeom prst="rect">
            <a:avLst/>
          </a:prstGeom>
          <a:noFill/>
        </p:spPr>
        <p:txBody>
          <a:bodyPr wrap="square" rtlCol="0">
            <a:spAutoFit/>
          </a:bodyPr>
          <a:lstStyle/>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Deutsch – Hr. </a:t>
            </a:r>
            <a:r>
              <a:rPr lang="de-DE" dirty="0" err="1">
                <a:latin typeface="Calibri" panose="020F0502020204030204" pitchFamily="34" charset="0"/>
                <a:cs typeface="Calibri" panose="020F0502020204030204" pitchFamily="34" charset="0"/>
              </a:rPr>
              <a:t>Ulutas</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Mathematik – Fr. </a:t>
            </a:r>
            <a:r>
              <a:rPr lang="de-DE" dirty="0" err="1">
                <a:latin typeface="Calibri" panose="020F0502020204030204" pitchFamily="34" charset="0"/>
                <a:cs typeface="Calibri" panose="020F0502020204030204" pitchFamily="34" charset="0"/>
              </a:rPr>
              <a:t>Schwägele</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Englisch – Fr. Rieth</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NWA (Bio, </a:t>
            </a:r>
            <a:r>
              <a:rPr lang="de-DE" dirty="0" err="1">
                <a:latin typeface="Calibri" panose="020F0502020204030204" pitchFamily="34" charset="0"/>
                <a:cs typeface="Calibri" panose="020F0502020204030204" pitchFamily="34" charset="0"/>
              </a:rPr>
              <a:t>Ch</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Ph</a:t>
            </a:r>
            <a:r>
              <a:rPr lang="de-DE" dirty="0">
                <a:latin typeface="Calibri" panose="020F0502020204030204" pitchFamily="34" charset="0"/>
                <a:cs typeface="Calibri" panose="020F0502020204030204" pitchFamily="34" charset="0"/>
              </a:rPr>
              <a:t>) – Fr. Winter</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Ethik – Hr. </a:t>
            </a:r>
            <a:r>
              <a:rPr lang="de-DE" dirty="0" err="1">
                <a:latin typeface="Calibri" panose="020F0502020204030204" pitchFamily="34" charset="0"/>
                <a:cs typeface="Calibri" panose="020F0502020204030204" pitchFamily="34" charset="0"/>
              </a:rPr>
              <a:t>Ulutas</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Religion – Fr. Heinemann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EWG – Fr. </a:t>
            </a:r>
            <a:r>
              <a:rPr lang="de-DE" dirty="0" err="1">
                <a:latin typeface="Calibri" panose="020F0502020204030204" pitchFamily="34" charset="0"/>
                <a:cs typeface="Calibri" panose="020F0502020204030204" pitchFamily="34" charset="0"/>
              </a:rPr>
              <a:t>Holli</a:t>
            </a:r>
            <a:endParaRPr lang="de-DE"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Geschichte – Fr. Heinemann</a:t>
            </a:r>
          </a:p>
        </p:txBody>
      </p:sp>
    </p:spTree>
    <p:extLst>
      <p:ext uri="{BB962C8B-B14F-4D97-AF65-F5344CB8AC3E}">
        <p14:creationId xmlns:p14="http://schemas.microsoft.com/office/powerpoint/2010/main" val="3415614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BF75E65-2EE4-7D43-8FF0-9E347D6684D2}"/>
              </a:ext>
            </a:extLst>
          </p:cNvPr>
          <p:cNvSpPr>
            <a:spLocks noGrp="1"/>
          </p:cNvSpPr>
          <p:nvPr>
            <p:ph type="sldNum" sz="quarter" idx="11"/>
          </p:nvPr>
        </p:nvSpPr>
        <p:spPr/>
        <p:txBody>
          <a:bodyPr/>
          <a:lstStyle/>
          <a:p>
            <a:fld id="{6F3E961D-EF74-436B-90B9-F1DB5E2C9C95}" type="slidenum">
              <a:rPr lang="de-DE" smtClean="0"/>
              <a:pPr/>
              <a:t>8</a:t>
            </a:fld>
            <a:endParaRPr lang="de-DE" dirty="0"/>
          </a:p>
        </p:txBody>
      </p:sp>
      <p:sp>
        <p:nvSpPr>
          <p:cNvPr id="6" name="Titel 5">
            <a:extLst>
              <a:ext uri="{FF2B5EF4-FFF2-40B4-BE49-F238E27FC236}">
                <a16:creationId xmlns:a16="http://schemas.microsoft.com/office/drawing/2014/main" id="{1858E155-3A5C-6740-A576-1938C6A0FB37}"/>
              </a:ext>
            </a:extLst>
          </p:cNvPr>
          <p:cNvSpPr>
            <a:spLocks noGrp="1"/>
          </p:cNvSpPr>
          <p:nvPr>
            <p:ph type="title"/>
          </p:nvPr>
        </p:nvSpPr>
        <p:spPr>
          <a:xfrm>
            <a:off x="504000" y="835966"/>
            <a:ext cx="8208000" cy="1152000"/>
          </a:xfrm>
        </p:spPr>
        <p:txBody>
          <a:bodyPr/>
          <a:lstStyle/>
          <a:p>
            <a:r>
              <a:rPr lang="de-DE" dirty="0">
                <a:latin typeface="Calibri" panose="020F0502020204030204" pitchFamily="34" charset="0"/>
                <a:cs typeface="Calibri" panose="020F0502020204030204" pitchFamily="34" charset="0"/>
              </a:rPr>
              <a:t>Deutsch</a:t>
            </a:r>
          </a:p>
        </p:txBody>
      </p:sp>
      <p:sp>
        <p:nvSpPr>
          <p:cNvPr id="7" name="Textfeld 6">
            <a:extLst>
              <a:ext uri="{FF2B5EF4-FFF2-40B4-BE49-F238E27FC236}">
                <a16:creationId xmlns:a16="http://schemas.microsoft.com/office/drawing/2014/main" id="{F0645753-E972-4C4E-98A7-2430E38288F0}"/>
              </a:ext>
            </a:extLst>
          </p:cNvPr>
          <p:cNvSpPr txBox="1"/>
          <p:nvPr/>
        </p:nvSpPr>
        <p:spPr>
          <a:xfrm>
            <a:off x="710119" y="1737537"/>
            <a:ext cx="8083685" cy="2616101"/>
          </a:xfrm>
          <a:prstGeom prst="rect">
            <a:avLst/>
          </a:prstGeom>
          <a:noFill/>
        </p:spPr>
        <p:txBody>
          <a:bodyPr wrap="square" rtlCol="0">
            <a:spAutoFit/>
          </a:bodyPr>
          <a:lstStyle/>
          <a:p>
            <a:r>
              <a:rPr lang="de-DE" sz="2000" b="1" dirty="0">
                <a:latin typeface="Calibri" panose="020F0502020204030204" pitchFamily="34" charset="0"/>
                <a:cs typeface="Calibri" panose="020F0502020204030204" pitchFamily="34" charset="0"/>
              </a:rPr>
              <a:t>Schriftliche Prüfung</a:t>
            </a:r>
          </a:p>
          <a:p>
            <a:r>
              <a:rPr lang="de-DE" b="1" dirty="0">
                <a:latin typeface="Calibri" panose="020F0502020204030204" pitchFamily="34" charset="0"/>
                <a:cs typeface="Calibri" panose="020F0502020204030204" pitchFamily="34" charset="0"/>
              </a:rPr>
              <a:t>Wahlthemen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Gedicht</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Kurzgeschichte</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Kompendium „Umgangsformen – nur Relikte aus früheren Zeiten?“</a:t>
            </a:r>
          </a:p>
          <a:p>
            <a:pPr marL="285750" indent="-285750">
              <a:buFont typeface="Arial" panose="020B0604020202020204" pitchFamily="34" charset="0"/>
              <a:buChar char="•"/>
            </a:pPr>
            <a:r>
              <a:rPr lang="de-DE" dirty="0">
                <a:latin typeface="Calibri" panose="020F0502020204030204" pitchFamily="34" charset="0"/>
                <a:cs typeface="Calibri" panose="020F0502020204030204" pitchFamily="34" charset="0"/>
              </a:rPr>
              <a:t>Lektüre „Mano -  Der Junge, der nicht wusste, wo er war“ von Anja </a:t>
            </a:r>
            <a:r>
              <a:rPr lang="de-DE" dirty="0" err="1">
                <a:latin typeface="Calibri" panose="020F0502020204030204" pitchFamily="34" charset="0"/>
                <a:cs typeface="Calibri" panose="020F0502020204030204" pitchFamily="34" charset="0"/>
              </a:rPr>
              <a:t>Tuckermann</a:t>
            </a:r>
            <a:endParaRPr lang="de-DE" dirty="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r>
              <a:rPr lang="de-DE" b="1" dirty="0">
                <a:latin typeface="Calibri" panose="020F0502020204030204" pitchFamily="34" charset="0"/>
                <a:cs typeface="Calibri" panose="020F0502020204030204" pitchFamily="34" charset="0"/>
              </a:rPr>
              <a:t>Wahl eines Themas</a:t>
            </a:r>
          </a:p>
          <a:p>
            <a:r>
              <a:rPr lang="de-DE" b="1" dirty="0">
                <a:latin typeface="Calibri" panose="020F0502020204030204" pitchFamily="34" charset="0"/>
                <a:cs typeface="Calibri" panose="020F0502020204030204" pitchFamily="34" charset="0"/>
              </a:rPr>
              <a:t>Bearbeitungszeit: 240 min</a:t>
            </a:r>
          </a:p>
        </p:txBody>
      </p:sp>
      <p:graphicFrame>
        <p:nvGraphicFramePr>
          <p:cNvPr id="10" name="Tabelle 9">
            <a:extLst>
              <a:ext uri="{FF2B5EF4-FFF2-40B4-BE49-F238E27FC236}">
                <a16:creationId xmlns:a16="http://schemas.microsoft.com/office/drawing/2014/main" id="{05E3B67B-826A-E341-9D9E-6044E8977E43}"/>
              </a:ext>
            </a:extLst>
          </p:cNvPr>
          <p:cNvGraphicFramePr>
            <a:graphicFrameLocks noGrp="1"/>
          </p:cNvGraphicFramePr>
          <p:nvPr>
            <p:extLst>
              <p:ext uri="{D42A27DB-BD31-4B8C-83A1-F6EECF244321}">
                <p14:modId xmlns:p14="http://schemas.microsoft.com/office/powerpoint/2010/main" val="3360772467"/>
              </p:ext>
            </p:extLst>
          </p:nvPr>
        </p:nvGraphicFramePr>
        <p:xfrm>
          <a:off x="710119" y="4396550"/>
          <a:ext cx="7723762" cy="1163320"/>
        </p:xfrm>
        <a:graphic>
          <a:graphicData uri="http://schemas.openxmlformats.org/drawingml/2006/table">
            <a:tbl>
              <a:tblPr firstRow="1" bandRow="1">
                <a:tableStyleId>{5940675A-B579-460E-94D1-54222C63F5DA}</a:tableStyleId>
              </a:tblPr>
              <a:tblGrid>
                <a:gridCol w="7723762">
                  <a:extLst>
                    <a:ext uri="{9D8B030D-6E8A-4147-A177-3AD203B41FA5}">
                      <a16:colId xmlns:a16="http://schemas.microsoft.com/office/drawing/2014/main" val="1951941676"/>
                    </a:ext>
                  </a:extLst>
                </a:gridCol>
              </a:tblGrid>
              <a:tr h="370840">
                <a:tc>
                  <a:txBody>
                    <a:bodyPr/>
                    <a:lstStyle/>
                    <a:p>
                      <a:pPr algn="ctr"/>
                      <a:r>
                        <a:rPr lang="de-DE" b="1" dirty="0">
                          <a:latin typeface="Calibri" panose="020F0502020204030204" pitchFamily="34" charset="0"/>
                          <a:cs typeface="Calibri" panose="020F0502020204030204" pitchFamily="34" charset="0"/>
                        </a:rPr>
                        <a:t>Abgabe des Kompendiums und der Lektüre zur Durchsicht</a:t>
                      </a:r>
                    </a:p>
                  </a:txBody>
                  <a:tcPr>
                    <a:solidFill>
                      <a:srgbClr val="FFC000"/>
                    </a:solidFill>
                  </a:tcPr>
                </a:tc>
                <a:extLst>
                  <a:ext uri="{0D108BD9-81ED-4DB2-BD59-A6C34878D82A}">
                    <a16:rowId xmlns:a16="http://schemas.microsoft.com/office/drawing/2014/main" val="1162423359"/>
                  </a:ext>
                </a:extLst>
              </a:tr>
              <a:tr h="370840">
                <a:tc>
                  <a:txBody>
                    <a:bodyPr/>
                    <a:lstStyle/>
                    <a:p>
                      <a:pPr algn="ctr"/>
                      <a:r>
                        <a:rPr lang="de-DE" dirty="0">
                          <a:latin typeface="Calibri" panose="020F0502020204030204" pitchFamily="34" charset="0"/>
                          <a:cs typeface="Calibri" panose="020F0502020204030204" pitchFamily="34" charset="0"/>
                        </a:rPr>
                        <a:t>29.04.2019 bis spätestens 13 Uhr</a:t>
                      </a:r>
                    </a:p>
                    <a:p>
                      <a:pPr algn="l"/>
                      <a:r>
                        <a:rPr lang="de-DE" sz="1400" i="1" dirty="0">
                          <a:latin typeface="Calibri" panose="020F0502020204030204" pitchFamily="34" charset="0"/>
                          <a:cs typeface="Calibri" panose="020F0502020204030204" pitchFamily="34" charset="0"/>
                        </a:rPr>
                        <a:t>*wird kein Kompendium oder Buch bis dahin abgegeben, so dürfen die Materialien in der Prüfung nicht verwendet werden.</a:t>
                      </a:r>
                    </a:p>
                  </a:txBody>
                  <a:tcPr/>
                </a:tc>
                <a:extLst>
                  <a:ext uri="{0D108BD9-81ED-4DB2-BD59-A6C34878D82A}">
                    <a16:rowId xmlns:a16="http://schemas.microsoft.com/office/drawing/2014/main" val="2283391738"/>
                  </a:ext>
                </a:extLst>
              </a:tr>
            </a:tbl>
          </a:graphicData>
        </a:graphic>
      </p:graphicFrame>
      <p:sp>
        <p:nvSpPr>
          <p:cNvPr id="11" name="Fußzeilenplatzhalter 3">
            <a:extLst>
              <a:ext uri="{FF2B5EF4-FFF2-40B4-BE49-F238E27FC236}">
                <a16:creationId xmlns:a16="http://schemas.microsoft.com/office/drawing/2014/main" id="{6B792FB0-27C0-2C4F-8D5C-1BF13A812345}"/>
              </a:ext>
            </a:extLst>
          </p:cNvPr>
          <p:cNvSpPr>
            <a:spLocks noGrp="1"/>
          </p:cNvSpPr>
          <p:nvPr>
            <p:ph type="ftr" sz="quarter" idx="12"/>
          </p:nvPr>
        </p:nvSpPr>
        <p:spPr>
          <a:xfrm>
            <a:off x="360000" y="6372000"/>
            <a:ext cx="5040000" cy="360000"/>
          </a:xfrm>
        </p:spPr>
        <p:txBody>
          <a:bodyPr/>
          <a:lstStyle/>
          <a:p>
            <a:pPr>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Tree>
    <p:extLst>
      <p:ext uri="{BB962C8B-B14F-4D97-AF65-F5344CB8AC3E}">
        <p14:creationId xmlns:p14="http://schemas.microsoft.com/office/powerpoint/2010/main" val="3685551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9F6317E2-CB0B-CA41-872E-2277D9FE9B54}"/>
              </a:ext>
            </a:extLst>
          </p:cNvPr>
          <p:cNvSpPr>
            <a:spLocks noGrp="1"/>
          </p:cNvSpPr>
          <p:nvPr>
            <p:ph type="sldNum" sz="quarter" idx="11"/>
          </p:nvPr>
        </p:nvSpPr>
        <p:spPr/>
        <p:txBody>
          <a:bodyPr/>
          <a:lstStyle/>
          <a:p>
            <a:fld id="{6F3E961D-EF74-436B-90B9-F1DB5E2C9C95}" type="slidenum">
              <a:rPr lang="de-DE" smtClean="0"/>
              <a:pPr/>
              <a:t>9</a:t>
            </a:fld>
            <a:endParaRPr lang="de-DE" dirty="0"/>
          </a:p>
        </p:txBody>
      </p:sp>
      <p:sp>
        <p:nvSpPr>
          <p:cNvPr id="7" name="Fußzeilenplatzhalter 3">
            <a:extLst>
              <a:ext uri="{FF2B5EF4-FFF2-40B4-BE49-F238E27FC236}">
                <a16:creationId xmlns:a16="http://schemas.microsoft.com/office/drawing/2014/main" id="{AF7105A1-ADE8-BD45-BD03-A5A40EFDF2F3}"/>
              </a:ext>
            </a:extLst>
          </p:cNvPr>
          <p:cNvSpPr>
            <a:spLocks noGrp="1"/>
          </p:cNvSpPr>
          <p:nvPr>
            <p:ph type="ftr" sz="quarter" idx="12"/>
          </p:nvPr>
        </p:nvSpPr>
        <p:spPr>
          <a:xfrm>
            <a:off x="360000" y="6372000"/>
            <a:ext cx="5040000" cy="360000"/>
          </a:xfrm>
        </p:spPr>
        <p:txBody>
          <a:bodyPr/>
          <a:lstStyle/>
          <a:p>
            <a:pPr>
              <a:defRPr/>
            </a:pPr>
            <a:r>
              <a:rPr lang="de-DE" dirty="0" err="1">
                <a:latin typeface="Calibri" panose="020F0502020204030204" pitchFamily="34" charset="0"/>
                <a:cs typeface="Calibri" panose="020F0502020204030204" pitchFamily="34" charset="0"/>
              </a:rPr>
              <a:t>Raichberg</a:t>
            </a:r>
            <a:r>
              <a:rPr lang="de-DE" dirty="0">
                <a:latin typeface="Calibri" panose="020F0502020204030204" pitchFamily="34" charset="0"/>
                <a:cs typeface="Calibri" panose="020F0502020204030204" pitchFamily="34" charset="0"/>
              </a:rPr>
              <a:t> Realschule Stuttgart</a:t>
            </a:r>
          </a:p>
        </p:txBody>
      </p:sp>
      <p:sp>
        <p:nvSpPr>
          <p:cNvPr id="8" name="Textfeld 7">
            <a:extLst>
              <a:ext uri="{FF2B5EF4-FFF2-40B4-BE49-F238E27FC236}">
                <a16:creationId xmlns:a16="http://schemas.microsoft.com/office/drawing/2014/main" id="{D9085B1A-3B3A-F147-B300-6226DC000469}"/>
              </a:ext>
            </a:extLst>
          </p:cNvPr>
          <p:cNvSpPr txBox="1"/>
          <p:nvPr/>
        </p:nvSpPr>
        <p:spPr>
          <a:xfrm>
            <a:off x="530157" y="755078"/>
            <a:ext cx="8083685" cy="5616922"/>
          </a:xfrm>
          <a:prstGeom prst="rect">
            <a:avLst/>
          </a:prstGeom>
          <a:noFill/>
        </p:spPr>
        <p:txBody>
          <a:bodyPr wrap="square" rtlCol="0">
            <a:spAutoFit/>
          </a:bodyPr>
          <a:lstStyle/>
          <a:p>
            <a:r>
              <a:rPr lang="de-DE" sz="1600" b="1" dirty="0">
                <a:latin typeface="Calibri" panose="020F0502020204030204" pitchFamily="34" charset="0"/>
                <a:cs typeface="Calibri" panose="020F0502020204030204" pitchFamily="34" charset="0"/>
              </a:rPr>
              <a:t>Mündliche Prüfung - Ablauf</a:t>
            </a:r>
          </a:p>
          <a:p>
            <a:pPr marL="342900" indent="-342900">
              <a:buAutoNum type="arabicPeriod"/>
            </a:pPr>
            <a:r>
              <a:rPr lang="de-DE" sz="1600" dirty="0">
                <a:latin typeface="Calibri" panose="020F0502020204030204" pitchFamily="34" charset="0"/>
                <a:cs typeface="Calibri" panose="020F0502020204030204" pitchFamily="34" charset="0"/>
              </a:rPr>
              <a:t>Teil: Schwerpunkthema nach Wahl 5 min</a:t>
            </a:r>
          </a:p>
          <a:p>
            <a:pPr marL="342900" indent="-342900">
              <a:buAutoNum type="arabicPeriod"/>
            </a:pPr>
            <a:r>
              <a:rPr lang="de-DE" sz="1600" dirty="0">
                <a:latin typeface="Calibri" panose="020F0502020204030204" pitchFamily="34" charset="0"/>
                <a:cs typeface="Calibri" panose="020F0502020204030204" pitchFamily="34" charset="0"/>
              </a:rPr>
              <a:t>Teil: allgemeine Fragen zu den Inhalten des Deutsch-Unterrichts aus Klasse 9 und 10</a:t>
            </a:r>
          </a:p>
          <a:p>
            <a:endParaRPr lang="de-DE" sz="1600" b="1" i="1" dirty="0">
              <a:latin typeface="Calibri" panose="020F0502020204030204" pitchFamily="34" charset="0"/>
              <a:cs typeface="Calibri" panose="020F0502020204030204" pitchFamily="34" charset="0"/>
            </a:endParaRPr>
          </a:p>
          <a:p>
            <a:r>
              <a:rPr lang="de-DE" sz="1600" b="1" dirty="0">
                <a:latin typeface="Calibri" panose="020F0502020204030204" pitchFamily="34" charset="0"/>
                <a:cs typeface="Calibri" panose="020F0502020204030204" pitchFamily="34" charset="0"/>
              </a:rPr>
              <a:t>Mögliche Bereiche Schwerpunkthema</a:t>
            </a:r>
          </a:p>
          <a:p>
            <a:pPr marL="285750" indent="-285750">
              <a:lnSpc>
                <a:spcPct val="150000"/>
              </a:lnSpc>
              <a:buFont typeface="Arial" panose="020B0604020202020204" pitchFamily="34" charset="0"/>
              <a:buChar char="•"/>
            </a:pPr>
            <a:r>
              <a:rPr lang="de-DE" sz="1600" dirty="0">
                <a:latin typeface="Calibri" panose="020F0502020204030204" pitchFamily="34" charset="0"/>
                <a:cs typeface="Calibri" panose="020F0502020204030204" pitchFamily="34" charset="0"/>
              </a:rPr>
              <a:t>Lektüre (Kenntnisse zu Inhalt, Aufbau und Form, Absicht und Aussage des Werkes, Kenntnisse über Gattung und Autor)</a:t>
            </a:r>
          </a:p>
          <a:p>
            <a:pPr marL="285750" indent="-285750">
              <a:lnSpc>
                <a:spcPct val="150000"/>
              </a:lnSpc>
              <a:buFont typeface="Arial" panose="020B0604020202020204" pitchFamily="34" charset="0"/>
              <a:buChar char="•"/>
            </a:pPr>
            <a:r>
              <a:rPr lang="de-DE" sz="1600" dirty="0">
                <a:latin typeface="Calibri" panose="020F0502020204030204" pitchFamily="34" charset="0"/>
                <a:cs typeface="Calibri" panose="020F0502020204030204" pitchFamily="34" charset="0"/>
              </a:rPr>
              <a:t>Kurzgeschichten (Interpretation, Absicht, Kenntnisse über Autor und geschichtliche Bezüge)</a:t>
            </a:r>
          </a:p>
          <a:p>
            <a:pPr marL="285750" indent="-285750">
              <a:lnSpc>
                <a:spcPct val="150000"/>
              </a:lnSpc>
              <a:buFont typeface="Arial" panose="020B0604020202020204" pitchFamily="34" charset="0"/>
              <a:buChar char="•"/>
            </a:pPr>
            <a:r>
              <a:rPr lang="de-DE" sz="1600" dirty="0">
                <a:latin typeface="Calibri" panose="020F0502020204030204" pitchFamily="34" charset="0"/>
                <a:cs typeface="Calibri" panose="020F0502020204030204" pitchFamily="34" charset="0"/>
              </a:rPr>
              <a:t>Dramatische Texte (Schauspiel, Komödie und Tragödie)</a:t>
            </a:r>
          </a:p>
          <a:p>
            <a:pPr marL="285750" indent="-285750">
              <a:lnSpc>
                <a:spcPct val="150000"/>
              </a:lnSpc>
              <a:buFont typeface="Arial" panose="020B0604020202020204" pitchFamily="34" charset="0"/>
              <a:buChar char="•"/>
            </a:pPr>
            <a:endParaRPr lang="de-DE" sz="1600" dirty="0">
              <a:latin typeface="Calibri" panose="020F0502020204030204" pitchFamily="34" charset="0"/>
              <a:cs typeface="Calibri" panose="020F0502020204030204" pitchFamily="34" charset="0"/>
            </a:endParaRPr>
          </a:p>
          <a:p>
            <a:pPr>
              <a:lnSpc>
                <a:spcPct val="150000"/>
              </a:lnSpc>
            </a:pPr>
            <a:r>
              <a:rPr lang="de-DE" sz="1600" b="1" dirty="0">
                <a:latin typeface="Calibri" panose="020F0502020204030204" pitchFamily="34" charset="0"/>
                <a:cs typeface="Calibri" panose="020F0502020204030204" pitchFamily="34" charset="0"/>
              </a:rPr>
              <a:t>Allgemeiner Teil</a:t>
            </a:r>
          </a:p>
          <a:p>
            <a:pPr marL="285750" indent="-285750">
              <a:lnSpc>
                <a:spcPct val="150000"/>
              </a:lnSpc>
              <a:buFont typeface="Arial" panose="020B0604020202020204" pitchFamily="34" charset="0"/>
              <a:buChar char="•"/>
            </a:pPr>
            <a:r>
              <a:rPr lang="de-DE" sz="1600" dirty="0">
                <a:latin typeface="Calibri" panose="020F0502020204030204" pitchFamily="34" charset="0"/>
                <a:cs typeface="Calibri" panose="020F0502020204030204" pitchFamily="34" charset="0"/>
              </a:rPr>
              <a:t>Literaturgattungen und dazugehörige Textsorten und Merkmale (Epik, Lyrik, Dramatik)</a:t>
            </a:r>
          </a:p>
          <a:p>
            <a:pPr marL="285750" indent="-285750">
              <a:lnSpc>
                <a:spcPct val="150000"/>
              </a:lnSpc>
              <a:buFont typeface="Arial" panose="020B0604020202020204" pitchFamily="34" charset="0"/>
              <a:buChar char="•"/>
            </a:pPr>
            <a:r>
              <a:rPr lang="de-DE" sz="1600" dirty="0">
                <a:latin typeface="Calibri" panose="020F0502020204030204" pitchFamily="34" charset="0"/>
                <a:cs typeface="Calibri" panose="020F0502020204030204" pitchFamily="34" charset="0"/>
              </a:rPr>
              <a:t>Grammatik (Tempora, Satzglieder, Wortarten, Aktiv-Passiv…)</a:t>
            </a:r>
          </a:p>
          <a:p>
            <a:pPr marL="285750" indent="-285750">
              <a:lnSpc>
                <a:spcPct val="150000"/>
              </a:lnSpc>
              <a:buFont typeface="Arial" panose="020B0604020202020204" pitchFamily="34" charset="0"/>
              <a:buChar char="•"/>
            </a:pPr>
            <a:r>
              <a:rPr lang="de-DE" sz="1600" dirty="0">
                <a:latin typeface="Calibri" panose="020F0502020204030204" pitchFamily="34" charset="0"/>
                <a:cs typeface="Calibri" panose="020F0502020204030204" pitchFamily="34" charset="0"/>
              </a:rPr>
              <a:t>Rechtschreibung (Groß- und Kleinschreibung, dass-das, Zusammen-Getrenntschreibung…)</a:t>
            </a:r>
          </a:p>
          <a:p>
            <a:pPr marL="285750" indent="-285750">
              <a:lnSpc>
                <a:spcPct val="150000"/>
              </a:lnSpc>
              <a:buFont typeface="Arial" panose="020B0604020202020204" pitchFamily="34" charset="0"/>
              <a:buChar char="•"/>
            </a:pPr>
            <a:r>
              <a:rPr lang="de-DE" sz="1600" dirty="0">
                <a:latin typeface="Calibri" panose="020F0502020204030204" pitchFamily="34" charset="0"/>
                <a:cs typeface="Calibri" panose="020F0502020204030204" pitchFamily="34" charset="0"/>
              </a:rPr>
              <a:t>Zeichensetzung</a:t>
            </a:r>
          </a:p>
          <a:p>
            <a:pPr marL="285750" indent="-285750">
              <a:lnSpc>
                <a:spcPct val="150000"/>
              </a:lnSpc>
              <a:buFont typeface="Arial" panose="020B0604020202020204" pitchFamily="34" charset="0"/>
              <a:buChar char="•"/>
            </a:pPr>
            <a:endParaRPr lang="de-DE" sz="1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6920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Effect transition="in" filter="fade">
                                      <p:cBhvr>
                                        <p:cTn id="15" dur="500"/>
                                        <p:tgtEl>
                                          <p:spTgt spid="8">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Effect transition="in" filter="fade">
                                      <p:cBhvr>
                                        <p:cTn id="18" dur="500"/>
                                        <p:tgtEl>
                                          <p:spTgt spid="8">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fade">
                                      <p:cBhvr>
                                        <p:cTn id="21" dur="500"/>
                                        <p:tgtEl>
                                          <p:spTgt spid="8">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9" end="9"/>
                                            </p:txEl>
                                          </p:spTgt>
                                        </p:tgtEl>
                                        <p:attrNameLst>
                                          <p:attrName>style.visibility</p:attrName>
                                        </p:attrNameLst>
                                      </p:cBhvr>
                                      <p:to>
                                        <p:strVal val="visible"/>
                                      </p:to>
                                    </p:set>
                                    <p:animEffect transition="in" filter="fade">
                                      <p:cBhvr>
                                        <p:cTn id="26" dur="500"/>
                                        <p:tgtEl>
                                          <p:spTgt spid="8">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animEffect transition="in" filter="fade">
                                      <p:cBhvr>
                                        <p:cTn id="29" dur="500"/>
                                        <p:tgtEl>
                                          <p:spTgt spid="8">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11" end="11"/>
                                            </p:txEl>
                                          </p:spTgt>
                                        </p:tgtEl>
                                        <p:attrNameLst>
                                          <p:attrName>style.visibility</p:attrName>
                                        </p:attrNameLst>
                                      </p:cBhvr>
                                      <p:to>
                                        <p:strVal val="visible"/>
                                      </p:to>
                                    </p:set>
                                    <p:animEffect transition="in" filter="fade">
                                      <p:cBhvr>
                                        <p:cTn id="32" dur="500"/>
                                        <p:tgtEl>
                                          <p:spTgt spid="8">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12" end="12"/>
                                            </p:txEl>
                                          </p:spTgt>
                                        </p:tgtEl>
                                        <p:attrNameLst>
                                          <p:attrName>style.visibility</p:attrName>
                                        </p:attrNameLst>
                                      </p:cBhvr>
                                      <p:to>
                                        <p:strVal val="visible"/>
                                      </p:to>
                                    </p:set>
                                    <p:animEffect transition="in" filter="fade">
                                      <p:cBhvr>
                                        <p:cTn id="35" dur="500"/>
                                        <p:tgtEl>
                                          <p:spTgt spid="8">
                                            <p:txEl>
                                              <p:pRg st="12" end="12"/>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13" end="13"/>
                                            </p:txEl>
                                          </p:spTgt>
                                        </p:tgtEl>
                                        <p:attrNameLst>
                                          <p:attrName>style.visibility</p:attrName>
                                        </p:attrNameLst>
                                      </p:cBhvr>
                                      <p:to>
                                        <p:strVal val="visible"/>
                                      </p:to>
                                    </p:set>
                                    <p:animEffect transition="in" filter="fade">
                                      <p:cBhvr>
                                        <p:cTn id="38"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HS Schrift">
      <a:majorFont>
        <a:latin typeface="Frutiger 45 Light"/>
        <a:ea typeface=""/>
        <a:cs typeface=""/>
      </a:majorFont>
      <a:minorFont>
        <a:latin typeface="Frutiger 45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folie.potx" id="{CDA459E4-E65A-4049-84B9-3919F876A54A}" vid="{005A46FB-35DE-49CB-BCF4-0858C256EA8C}"/>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Masterfolie_2016</Template>
  <TotalTime>0</TotalTime>
  <Words>1441</Words>
  <Application>Microsoft Macintosh PowerPoint</Application>
  <PresentationFormat>Bildschirmpräsentation (4:3)</PresentationFormat>
  <Paragraphs>346</Paragraphs>
  <Slides>29</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29</vt:i4>
      </vt:variant>
    </vt:vector>
  </HeadingPairs>
  <TitlesOfParts>
    <vt:vector size="32" baseType="lpstr">
      <vt:lpstr>Calibri</vt:lpstr>
      <vt:lpstr>Arial</vt:lpstr>
      <vt:lpstr>Larissa-Design</vt:lpstr>
      <vt:lpstr>Informationsveranstaltung </vt:lpstr>
      <vt:lpstr>Tagesordnung</vt:lpstr>
      <vt:lpstr>1. Begrüßung</vt:lpstr>
      <vt:lpstr>2. Termine</vt:lpstr>
      <vt:lpstr>3. Anmeldeformular</vt:lpstr>
      <vt:lpstr>4. Belehrung nach §9</vt:lpstr>
      <vt:lpstr>5. Allgemeine Informationen zu den Prüfungsfächern</vt:lpstr>
      <vt:lpstr>Deutsch</vt:lpstr>
      <vt:lpstr>PowerPoint-Präsentation</vt:lpstr>
      <vt:lpstr>Mathematik Schriftlich</vt:lpstr>
      <vt:lpstr>Mathematik Mündlich</vt:lpstr>
      <vt:lpstr>Mathematik Themen</vt:lpstr>
      <vt:lpstr>PowerPoint-Präsentation</vt:lpstr>
      <vt:lpstr>PowerPoint-Präsentation</vt:lpstr>
      <vt:lpstr>PowerPoint-Präsentation</vt:lpstr>
      <vt:lpstr>PowerPoint-Präsentation</vt:lpstr>
      <vt:lpstr>PowerPoint-Präsentation</vt:lpstr>
      <vt:lpstr>PowerPoint-Präsentation</vt:lpstr>
      <vt:lpstr>Chemie Grundkenntnisse</vt:lpstr>
      <vt:lpstr>Chemie Einstiegsthemen</vt:lpstr>
      <vt:lpstr>Physik Grundkenntnisse</vt:lpstr>
      <vt:lpstr>Physik Einstiegsthemen</vt:lpstr>
      <vt:lpstr>Ethik</vt:lpstr>
      <vt:lpstr>Ethik</vt:lpstr>
      <vt:lpstr>Religion</vt:lpstr>
      <vt:lpstr>EWG</vt:lpstr>
      <vt:lpstr>EWG</vt:lpstr>
      <vt:lpstr>Geschichte</vt:lpstr>
      <vt:lpstr>6. Beratungsgespräche</vt:lpstr>
    </vt:vector>
  </TitlesOfParts>
  <Company>Landeshauptstadt Stuttgart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Klasse 10a</dc:title>
  <dc:creator>Ulutas, Timo</dc:creator>
  <cp:lastModifiedBy>Timo Ulutas</cp:lastModifiedBy>
  <cp:revision>50</cp:revision>
  <dcterms:created xsi:type="dcterms:W3CDTF">2019-02-26T07:39:08Z</dcterms:created>
  <dcterms:modified xsi:type="dcterms:W3CDTF">2019-03-21T06:22:39Z</dcterms:modified>
</cp:coreProperties>
</file>